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notesMasterIdLst>
    <p:notesMasterId r:id="rId43"/>
  </p:notesMasterIdLst>
  <p:handoutMasterIdLst>
    <p:handoutMasterId r:id="rId44"/>
  </p:handoutMasterIdLst>
  <p:sldIdLst>
    <p:sldId id="256" r:id="rId5"/>
    <p:sldId id="9781" r:id="rId6"/>
    <p:sldId id="9724" r:id="rId7"/>
    <p:sldId id="9787" r:id="rId8"/>
    <p:sldId id="9794" r:id="rId9"/>
    <p:sldId id="9796" r:id="rId10"/>
    <p:sldId id="9795" r:id="rId11"/>
    <p:sldId id="9764" r:id="rId12"/>
    <p:sldId id="9765" r:id="rId13"/>
    <p:sldId id="9766" r:id="rId14"/>
    <p:sldId id="9793" r:id="rId15"/>
    <p:sldId id="9790" r:id="rId16"/>
    <p:sldId id="9791" r:id="rId17"/>
    <p:sldId id="9830" r:id="rId18"/>
    <p:sldId id="9767" r:id="rId19"/>
    <p:sldId id="9768" r:id="rId20"/>
    <p:sldId id="9792" r:id="rId21"/>
    <p:sldId id="9788" r:id="rId22"/>
    <p:sldId id="9789" r:id="rId23"/>
    <p:sldId id="9769" r:id="rId24"/>
    <p:sldId id="9770" r:id="rId25"/>
    <p:sldId id="9771" r:id="rId26"/>
    <p:sldId id="9763" r:id="rId27"/>
    <p:sldId id="9772" r:id="rId28"/>
    <p:sldId id="9773" r:id="rId29"/>
    <p:sldId id="9774" r:id="rId30"/>
    <p:sldId id="9775" r:id="rId31"/>
    <p:sldId id="9776" r:id="rId32"/>
    <p:sldId id="9777" r:id="rId33"/>
    <p:sldId id="9778" r:id="rId34"/>
    <p:sldId id="9779" r:id="rId35"/>
    <p:sldId id="9780" r:id="rId36"/>
    <p:sldId id="9782" r:id="rId37"/>
    <p:sldId id="9783" r:id="rId38"/>
    <p:sldId id="9784" r:id="rId39"/>
    <p:sldId id="9785" r:id="rId40"/>
    <p:sldId id="9786" r:id="rId41"/>
    <p:sldId id="338"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C131126-D3D8-4498-AEAE-4808B75F4CD6}">
          <p14:sldIdLst>
            <p14:sldId id="256"/>
            <p14:sldId id="9781"/>
            <p14:sldId id="9724"/>
            <p14:sldId id="9787"/>
            <p14:sldId id="9794"/>
            <p14:sldId id="9796"/>
            <p14:sldId id="9795"/>
            <p14:sldId id="9764"/>
            <p14:sldId id="9765"/>
            <p14:sldId id="9766"/>
            <p14:sldId id="9793"/>
            <p14:sldId id="9790"/>
            <p14:sldId id="9791"/>
            <p14:sldId id="9830"/>
            <p14:sldId id="9767"/>
            <p14:sldId id="9768"/>
            <p14:sldId id="9792"/>
            <p14:sldId id="9788"/>
            <p14:sldId id="9789"/>
            <p14:sldId id="9769"/>
            <p14:sldId id="9770"/>
            <p14:sldId id="9771"/>
            <p14:sldId id="9763"/>
            <p14:sldId id="9772"/>
            <p14:sldId id="9773"/>
            <p14:sldId id="9774"/>
            <p14:sldId id="9775"/>
            <p14:sldId id="9776"/>
            <p14:sldId id="9777"/>
            <p14:sldId id="9778"/>
            <p14:sldId id="9779"/>
            <p14:sldId id="9780"/>
            <p14:sldId id="9782"/>
            <p14:sldId id="9783"/>
            <p14:sldId id="9784"/>
            <p14:sldId id="9785"/>
            <p14:sldId id="9786"/>
            <p14:sldId id="338"/>
          </p14:sldIdLst>
        </p14:section>
        <p14:section name="Default Section" id="{289BB2C2-435A-4DAA-B07E-8431469B0A9C}">
          <p14:sldIdLst/>
        </p14:section>
        <p14:section name="Default Section" id="{FEB79C36-B61F-48E6-A65F-23F856C08290}">
          <p14:sldIdLst/>
        </p14:section>
        <p14:section name="Untitled Section" id="{B5FDF0EF-0CB6-427F-918F-5B26644D8DD0}">
          <p14:sldIdLst/>
        </p14:section>
        <p14:section name="Default Section" id="{5EE2F88E-DD36-48CC-9C8B-0F507CDC1BC1}">
          <p14:sldIdLst/>
        </p14:section>
        <p14:section name="Untitled Section" id="{4A4062D9-E89E-4AF5-AAEA-EC69F4921052}">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36"/>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AA4037-04DD-4936-8E4B-84B02CACA18D}" v="2" dt="2024-07-26T05:39:02.1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41" autoAdjust="0"/>
    <p:restoredTop sz="82161" autoAdjust="0"/>
  </p:normalViewPr>
  <p:slideViewPr>
    <p:cSldViewPr snapToGrid="0">
      <p:cViewPr varScale="1">
        <p:scale>
          <a:sx n="91" d="100"/>
          <a:sy n="91" d="100"/>
        </p:scale>
        <p:origin x="1470" y="78"/>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1398"/>
    </p:cViewPr>
  </p:sorterViewPr>
  <p:notesViewPr>
    <p:cSldViewPr snapToGrid="0">
      <p:cViewPr varScale="1">
        <p:scale>
          <a:sx n="84" d="100"/>
          <a:sy n="84" d="100"/>
        </p:scale>
        <p:origin x="391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les alexi" userId="c33a8721ad5bafce" providerId="LiveId" clId="{40AA4037-04DD-4936-8E4B-84B02CACA18D}"/>
    <pc:docChg chg="custSel delSld modSld sldOrd modSection">
      <pc:chgData name="charles alexi" userId="c33a8721ad5bafce" providerId="LiveId" clId="{40AA4037-04DD-4936-8E4B-84B02CACA18D}" dt="2024-07-26T05:39:39.854" v="15" actId="20577"/>
      <pc:docMkLst>
        <pc:docMk/>
      </pc:docMkLst>
      <pc:sldChg chg="modSp mod">
        <pc:chgData name="charles alexi" userId="c33a8721ad5bafce" providerId="LiveId" clId="{40AA4037-04DD-4936-8E4B-84B02CACA18D}" dt="2024-07-26T05:39:39.854" v="15" actId="20577"/>
        <pc:sldMkLst>
          <pc:docMk/>
          <pc:sldMk cId="2475805559" sldId="256"/>
        </pc:sldMkLst>
        <pc:spChg chg="mod">
          <ac:chgData name="charles alexi" userId="c33a8721ad5bafce" providerId="LiveId" clId="{40AA4037-04DD-4936-8E4B-84B02CACA18D}" dt="2024-07-26T05:39:39.854" v="15" actId="20577"/>
          <ac:spMkLst>
            <pc:docMk/>
            <pc:sldMk cId="2475805559" sldId="256"/>
            <ac:spMk id="2" creationId="{1C21E816-31F5-48BB-BD02-D15F2F18B48A}"/>
          </ac:spMkLst>
        </pc:spChg>
      </pc:sldChg>
      <pc:sldChg chg="modSp mod">
        <pc:chgData name="charles alexi" userId="c33a8721ad5bafce" providerId="LiveId" clId="{40AA4037-04DD-4936-8E4B-84B02CACA18D}" dt="2024-07-26T05:34:37.859" v="0" actId="20577"/>
        <pc:sldMkLst>
          <pc:docMk/>
          <pc:sldMk cId="2702631161" sldId="9765"/>
        </pc:sldMkLst>
        <pc:spChg chg="mod">
          <ac:chgData name="charles alexi" userId="c33a8721ad5bafce" providerId="LiveId" clId="{40AA4037-04DD-4936-8E4B-84B02CACA18D}" dt="2024-07-26T05:34:37.859" v="0" actId="20577"/>
          <ac:spMkLst>
            <pc:docMk/>
            <pc:sldMk cId="2702631161" sldId="9765"/>
            <ac:spMk id="2" creationId="{FF70CB03-C77A-C631-2A9A-1BC0066DCF8A}"/>
          </ac:spMkLst>
        </pc:spChg>
      </pc:sldChg>
      <pc:sldChg chg="modSp mod">
        <pc:chgData name="charles alexi" userId="c33a8721ad5bafce" providerId="LiveId" clId="{40AA4037-04DD-4936-8E4B-84B02CACA18D}" dt="2024-07-26T05:34:41.789" v="1" actId="20577"/>
        <pc:sldMkLst>
          <pc:docMk/>
          <pc:sldMk cId="250685915" sldId="9766"/>
        </pc:sldMkLst>
        <pc:spChg chg="mod">
          <ac:chgData name="charles alexi" userId="c33a8721ad5bafce" providerId="LiveId" clId="{40AA4037-04DD-4936-8E4B-84B02CACA18D}" dt="2024-07-26T05:34:41.789" v="1" actId="20577"/>
          <ac:spMkLst>
            <pc:docMk/>
            <pc:sldMk cId="250685915" sldId="9766"/>
            <ac:spMk id="2" creationId="{63A797E8-9EB1-8CA8-776A-874B628F8C55}"/>
          </ac:spMkLst>
        </pc:spChg>
      </pc:sldChg>
      <pc:sldChg chg="ord">
        <pc:chgData name="charles alexi" userId="c33a8721ad5bafce" providerId="LiveId" clId="{40AA4037-04DD-4936-8E4B-84B02CACA18D}" dt="2024-07-26T05:34:55.061" v="3"/>
        <pc:sldMkLst>
          <pc:docMk/>
          <pc:sldMk cId="1887267298" sldId="9781"/>
        </pc:sldMkLst>
      </pc:sldChg>
      <pc:sldChg chg="del">
        <pc:chgData name="charles alexi" userId="c33a8721ad5bafce" providerId="LiveId" clId="{40AA4037-04DD-4936-8E4B-84B02CACA18D}" dt="2024-07-26T05:34:58.703" v="4" actId="47"/>
        <pc:sldMkLst>
          <pc:docMk/>
          <pc:sldMk cId="2762669919" sldId="9829"/>
        </pc:sldMkLst>
      </pc:sldChg>
      <pc:sldChg chg="addSp delSp modSp mod">
        <pc:chgData name="charles alexi" userId="c33a8721ad5bafce" providerId="LiveId" clId="{40AA4037-04DD-4936-8E4B-84B02CACA18D}" dt="2024-07-26T05:39:09.855" v="14" actId="1076"/>
        <pc:sldMkLst>
          <pc:docMk/>
          <pc:sldMk cId="1868618976" sldId="9830"/>
        </pc:sldMkLst>
        <pc:spChg chg="add del mod">
          <ac:chgData name="charles alexi" userId="c33a8721ad5bafce" providerId="LiveId" clId="{40AA4037-04DD-4936-8E4B-84B02CACA18D}" dt="2024-07-26T05:39:09.855" v="14" actId="1076"/>
          <ac:spMkLst>
            <pc:docMk/>
            <pc:sldMk cId="1868618976" sldId="9830"/>
            <ac:spMk id="3" creationId="{20595BC0-9223-E14F-0707-8C242ACD20A9}"/>
          </ac:spMkLst>
        </pc:spChg>
        <pc:spChg chg="add mod">
          <ac:chgData name="charles alexi" userId="c33a8721ad5bafce" providerId="LiveId" clId="{40AA4037-04DD-4936-8E4B-84B02CACA18D}" dt="2024-07-26T05:39:02.175" v="7"/>
          <ac:spMkLst>
            <pc:docMk/>
            <pc:sldMk cId="1868618976" sldId="9830"/>
            <ac:spMk id="4" creationId="{56842C5D-8231-ECBA-5831-93F2DAA3E67C}"/>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8599B9-9345-4683-B273-A08B2EECF57B}" type="doc">
      <dgm:prSet loTypeId="urn:microsoft.com/office/officeart/2005/8/layout/process4" loCatId="process" qsTypeId="urn:microsoft.com/office/officeart/2005/8/quickstyle/simple1" qsCatId="simple" csTypeId="urn:microsoft.com/office/officeart/2005/8/colors/accent2_2" csCatId="accent2"/>
      <dgm:spPr/>
      <dgm:t>
        <a:bodyPr/>
        <a:lstStyle/>
        <a:p>
          <a:endParaRPr lang="en-US"/>
        </a:p>
      </dgm:t>
    </dgm:pt>
    <dgm:pt modelId="{4B8187B9-33CA-4A4D-9935-CE4FF85557E0}">
      <dgm:prSet/>
      <dgm:spPr/>
      <dgm:t>
        <a:bodyPr/>
        <a:lstStyle/>
        <a:p>
          <a:r>
            <a:rPr lang="en-US" b="0" i="0" dirty="0"/>
            <a:t>When these technologies are employed in security-sensitive environments, it’s crucial for developers and businesses to be aware of such potential misuse and take preventative measures, such as:</a:t>
          </a:r>
          <a:endParaRPr lang="en-US" dirty="0"/>
        </a:p>
      </dgm:t>
    </dgm:pt>
    <dgm:pt modelId="{628DF3F8-9635-470A-8B17-BE45EDBC9DA7}" type="parTrans" cxnId="{52BC9BEE-2F1E-40A3-8F25-54769878F7B7}">
      <dgm:prSet/>
      <dgm:spPr/>
      <dgm:t>
        <a:bodyPr/>
        <a:lstStyle/>
        <a:p>
          <a:endParaRPr lang="en-US"/>
        </a:p>
      </dgm:t>
    </dgm:pt>
    <dgm:pt modelId="{B75A84F2-6137-4BA8-A1A9-2699115FE353}" type="sibTrans" cxnId="{52BC9BEE-2F1E-40A3-8F25-54769878F7B7}">
      <dgm:prSet/>
      <dgm:spPr/>
      <dgm:t>
        <a:bodyPr/>
        <a:lstStyle/>
        <a:p>
          <a:endParaRPr lang="en-US"/>
        </a:p>
      </dgm:t>
    </dgm:pt>
    <dgm:pt modelId="{A927C5F4-883E-419C-8383-5F8BC3F9339E}">
      <dgm:prSet/>
      <dgm:spPr/>
      <dgm:t>
        <a:bodyPr/>
        <a:lstStyle/>
        <a:p>
          <a:r>
            <a:rPr lang="en-US" b="0" i="0"/>
            <a:t>Implementing rigorous data sanitization and validation practices.</a:t>
          </a:r>
          <a:endParaRPr lang="en-US"/>
        </a:p>
      </dgm:t>
    </dgm:pt>
    <dgm:pt modelId="{7C4B719A-BA25-43A9-A274-486B988C7FE4}" type="parTrans" cxnId="{3B9EA341-BC97-4857-818D-FFE5805CE57E}">
      <dgm:prSet/>
      <dgm:spPr/>
      <dgm:t>
        <a:bodyPr/>
        <a:lstStyle/>
        <a:p>
          <a:endParaRPr lang="en-US"/>
        </a:p>
      </dgm:t>
    </dgm:pt>
    <dgm:pt modelId="{D09458DF-BF5B-4C7F-B031-AF17F475E7A8}" type="sibTrans" cxnId="{3B9EA341-BC97-4857-818D-FFE5805CE57E}">
      <dgm:prSet/>
      <dgm:spPr/>
      <dgm:t>
        <a:bodyPr/>
        <a:lstStyle/>
        <a:p>
          <a:endParaRPr lang="en-US"/>
        </a:p>
      </dgm:t>
    </dgm:pt>
    <dgm:pt modelId="{D739BD6E-0DA7-4312-8956-C382BF8B94FA}">
      <dgm:prSet/>
      <dgm:spPr/>
      <dgm:t>
        <a:bodyPr/>
        <a:lstStyle/>
        <a:p>
          <a:r>
            <a:rPr lang="en-US" b="0" i="0"/>
            <a:t>Monitoring the use of the models to detect and respond to malicious activity.</a:t>
          </a:r>
          <a:endParaRPr lang="en-US"/>
        </a:p>
      </dgm:t>
    </dgm:pt>
    <dgm:pt modelId="{20833919-A420-4488-8916-4366C9A6DBA6}" type="parTrans" cxnId="{0C40D0EA-FA02-4B6F-AE3E-86373C0AE80E}">
      <dgm:prSet/>
      <dgm:spPr/>
      <dgm:t>
        <a:bodyPr/>
        <a:lstStyle/>
        <a:p>
          <a:endParaRPr lang="en-US"/>
        </a:p>
      </dgm:t>
    </dgm:pt>
    <dgm:pt modelId="{39D782CC-B2D1-466B-8C74-8E4810274F4C}" type="sibTrans" cxnId="{0C40D0EA-FA02-4B6F-AE3E-86373C0AE80E}">
      <dgm:prSet/>
      <dgm:spPr/>
      <dgm:t>
        <a:bodyPr/>
        <a:lstStyle/>
        <a:p>
          <a:endParaRPr lang="en-US"/>
        </a:p>
      </dgm:t>
    </dgm:pt>
    <dgm:pt modelId="{97F68DD7-BB02-4B37-9EF0-1615ED17646C}">
      <dgm:prSet/>
      <dgm:spPr/>
      <dgm:t>
        <a:bodyPr/>
        <a:lstStyle/>
        <a:p>
          <a:r>
            <a:rPr lang="en-US" b="0" i="0"/>
            <a:t>Applying adversarial training techniques to make the models more robust against attacks.</a:t>
          </a:r>
          <a:endParaRPr lang="en-US"/>
        </a:p>
      </dgm:t>
    </dgm:pt>
    <dgm:pt modelId="{CCAD3B5D-81D2-40E6-9D63-91033716D573}" type="parTrans" cxnId="{702E575F-DEB6-4E29-8FA5-409CD3A82B9C}">
      <dgm:prSet/>
      <dgm:spPr/>
      <dgm:t>
        <a:bodyPr/>
        <a:lstStyle/>
        <a:p>
          <a:endParaRPr lang="en-US"/>
        </a:p>
      </dgm:t>
    </dgm:pt>
    <dgm:pt modelId="{959E3BDE-235C-469C-AE15-8D938B767354}" type="sibTrans" cxnId="{702E575F-DEB6-4E29-8FA5-409CD3A82B9C}">
      <dgm:prSet/>
      <dgm:spPr/>
      <dgm:t>
        <a:bodyPr/>
        <a:lstStyle/>
        <a:p>
          <a:endParaRPr lang="en-US"/>
        </a:p>
      </dgm:t>
    </dgm:pt>
    <dgm:pt modelId="{498D666D-415C-401D-B850-3F1F06CA9128}">
      <dgm:prSet/>
      <dgm:spPr/>
      <dgm:t>
        <a:bodyPr/>
        <a:lstStyle/>
        <a:p>
          <a:r>
            <a:rPr lang="en-US" b="0" i="0"/>
            <a:t>Limiting the exposure of sensitive data during training and inference.</a:t>
          </a:r>
          <a:endParaRPr lang="en-US"/>
        </a:p>
      </dgm:t>
    </dgm:pt>
    <dgm:pt modelId="{BFC753E3-27E1-41B2-AB66-90C099E636E0}" type="parTrans" cxnId="{6EF95395-79A5-476B-BB9F-CC1B6DE054D0}">
      <dgm:prSet/>
      <dgm:spPr/>
      <dgm:t>
        <a:bodyPr/>
        <a:lstStyle/>
        <a:p>
          <a:endParaRPr lang="en-US"/>
        </a:p>
      </dgm:t>
    </dgm:pt>
    <dgm:pt modelId="{1CD5FCC3-B89C-4EE0-9C00-3B1785989079}" type="sibTrans" cxnId="{6EF95395-79A5-476B-BB9F-CC1B6DE054D0}">
      <dgm:prSet/>
      <dgm:spPr/>
      <dgm:t>
        <a:bodyPr/>
        <a:lstStyle/>
        <a:p>
          <a:endParaRPr lang="en-US"/>
        </a:p>
      </dgm:t>
    </dgm:pt>
    <dgm:pt modelId="{3412EC61-B8C1-4B52-A70F-2D8A60ECE1ED}">
      <dgm:prSet/>
      <dgm:spPr/>
      <dgm:t>
        <a:bodyPr/>
        <a:lstStyle/>
        <a:p>
          <a:r>
            <a:rPr lang="en-US" b="0" i="0"/>
            <a:t>Employing strong access controls and user authentication to prevent unauthorized use.</a:t>
          </a:r>
          <a:endParaRPr lang="en-US"/>
        </a:p>
      </dgm:t>
    </dgm:pt>
    <dgm:pt modelId="{BE7B1671-C419-4B10-A351-6EE5950CC77D}" type="parTrans" cxnId="{2CF0E801-D1BF-45C3-AD41-82C86B44FA1F}">
      <dgm:prSet/>
      <dgm:spPr/>
      <dgm:t>
        <a:bodyPr/>
        <a:lstStyle/>
        <a:p>
          <a:endParaRPr lang="en-US"/>
        </a:p>
      </dgm:t>
    </dgm:pt>
    <dgm:pt modelId="{17EBFBC9-2CAB-4084-AF0D-C840487ACE57}" type="sibTrans" cxnId="{2CF0E801-D1BF-45C3-AD41-82C86B44FA1F}">
      <dgm:prSet/>
      <dgm:spPr/>
      <dgm:t>
        <a:bodyPr/>
        <a:lstStyle/>
        <a:p>
          <a:endParaRPr lang="en-US"/>
        </a:p>
      </dgm:t>
    </dgm:pt>
    <dgm:pt modelId="{E3A3E2A4-335E-4250-9D34-9886ECF5E70F}">
      <dgm:prSet custT="1"/>
      <dgm:spPr/>
      <dgm:t>
        <a:bodyPr/>
        <a:lstStyle/>
        <a:p>
          <a:r>
            <a:rPr lang="en-US" sz="1800" b="0" i="0" dirty="0"/>
            <a:t>The exact methods and mechanisms of any such attacks depend on the attackers' specific objectives and the vulnerabilities they seek to exploit. As these technologies become more prevalent, the security community will likely uncover and document more instances of LLM and </a:t>
          </a:r>
          <a:r>
            <a:rPr lang="en-US" sz="1800" b="0" i="0" dirty="0" err="1"/>
            <a:t>GenAI</a:t>
          </a:r>
          <a:r>
            <a:rPr lang="en-US" sz="1800" b="0" i="0" dirty="0"/>
            <a:t> exploitation.</a:t>
          </a:r>
          <a:endParaRPr lang="en-US" sz="1800" dirty="0"/>
        </a:p>
      </dgm:t>
    </dgm:pt>
    <dgm:pt modelId="{25D44B4B-3FF4-4636-AAFC-73AF49155CCC}" type="parTrans" cxnId="{D73AFB75-B6FC-46AE-8A40-47A2624F01B0}">
      <dgm:prSet/>
      <dgm:spPr/>
      <dgm:t>
        <a:bodyPr/>
        <a:lstStyle/>
        <a:p>
          <a:endParaRPr lang="en-US"/>
        </a:p>
      </dgm:t>
    </dgm:pt>
    <dgm:pt modelId="{3DB21791-80C9-4A15-AD27-FCF05122D217}" type="sibTrans" cxnId="{D73AFB75-B6FC-46AE-8A40-47A2624F01B0}">
      <dgm:prSet/>
      <dgm:spPr/>
      <dgm:t>
        <a:bodyPr/>
        <a:lstStyle/>
        <a:p>
          <a:endParaRPr lang="en-US"/>
        </a:p>
      </dgm:t>
    </dgm:pt>
    <dgm:pt modelId="{B7FBEEB2-7F2F-4446-8B91-CBA294B30CA3}" type="pres">
      <dgm:prSet presAssocID="{FA8599B9-9345-4683-B273-A08B2EECF57B}" presName="Name0" presStyleCnt="0">
        <dgm:presLayoutVars>
          <dgm:dir/>
          <dgm:animLvl val="lvl"/>
          <dgm:resizeHandles val="exact"/>
        </dgm:presLayoutVars>
      </dgm:prSet>
      <dgm:spPr/>
    </dgm:pt>
    <dgm:pt modelId="{EB6B9400-1D08-4C86-8EDE-939AA554568D}" type="pres">
      <dgm:prSet presAssocID="{E3A3E2A4-335E-4250-9D34-9886ECF5E70F}" presName="boxAndChildren" presStyleCnt="0"/>
      <dgm:spPr/>
    </dgm:pt>
    <dgm:pt modelId="{0431A86D-CB72-4CC0-B7FA-D37A89D4D47B}" type="pres">
      <dgm:prSet presAssocID="{E3A3E2A4-335E-4250-9D34-9886ECF5E70F}" presName="parentTextBox" presStyleLbl="node1" presStyleIdx="0" presStyleCnt="2"/>
      <dgm:spPr/>
    </dgm:pt>
    <dgm:pt modelId="{9F1BC3CE-ACAF-4E04-A3EA-0C93AFBF8C9E}" type="pres">
      <dgm:prSet presAssocID="{B75A84F2-6137-4BA8-A1A9-2699115FE353}" presName="sp" presStyleCnt="0"/>
      <dgm:spPr/>
    </dgm:pt>
    <dgm:pt modelId="{DCE67D45-E966-44CE-AFF4-826D25F0915A}" type="pres">
      <dgm:prSet presAssocID="{4B8187B9-33CA-4A4D-9935-CE4FF85557E0}" presName="arrowAndChildren" presStyleCnt="0"/>
      <dgm:spPr/>
    </dgm:pt>
    <dgm:pt modelId="{8D913D4F-96AC-472A-8344-4A4145A7D14A}" type="pres">
      <dgm:prSet presAssocID="{4B8187B9-33CA-4A4D-9935-CE4FF85557E0}" presName="parentTextArrow" presStyleLbl="node1" presStyleIdx="0" presStyleCnt="2"/>
      <dgm:spPr/>
    </dgm:pt>
    <dgm:pt modelId="{30A37748-282A-4745-B7A9-122E95C8FE9B}" type="pres">
      <dgm:prSet presAssocID="{4B8187B9-33CA-4A4D-9935-CE4FF85557E0}" presName="arrow" presStyleLbl="node1" presStyleIdx="1" presStyleCnt="2"/>
      <dgm:spPr/>
    </dgm:pt>
    <dgm:pt modelId="{9786620F-C8D3-4D15-A6C7-83978E478E77}" type="pres">
      <dgm:prSet presAssocID="{4B8187B9-33CA-4A4D-9935-CE4FF85557E0}" presName="descendantArrow" presStyleCnt="0"/>
      <dgm:spPr/>
    </dgm:pt>
    <dgm:pt modelId="{0858D669-8078-477B-9FF1-F8F087769299}" type="pres">
      <dgm:prSet presAssocID="{A927C5F4-883E-419C-8383-5F8BC3F9339E}" presName="childTextArrow" presStyleLbl="fgAccFollowNode1" presStyleIdx="0" presStyleCnt="5">
        <dgm:presLayoutVars>
          <dgm:bulletEnabled val="1"/>
        </dgm:presLayoutVars>
      </dgm:prSet>
      <dgm:spPr/>
    </dgm:pt>
    <dgm:pt modelId="{6BD6C6BA-3B22-4C47-9F98-2734128DFB61}" type="pres">
      <dgm:prSet presAssocID="{D739BD6E-0DA7-4312-8956-C382BF8B94FA}" presName="childTextArrow" presStyleLbl="fgAccFollowNode1" presStyleIdx="1" presStyleCnt="5">
        <dgm:presLayoutVars>
          <dgm:bulletEnabled val="1"/>
        </dgm:presLayoutVars>
      </dgm:prSet>
      <dgm:spPr/>
    </dgm:pt>
    <dgm:pt modelId="{C05495D5-5F46-4F96-B3CA-7FD635EF093C}" type="pres">
      <dgm:prSet presAssocID="{97F68DD7-BB02-4B37-9EF0-1615ED17646C}" presName="childTextArrow" presStyleLbl="fgAccFollowNode1" presStyleIdx="2" presStyleCnt="5">
        <dgm:presLayoutVars>
          <dgm:bulletEnabled val="1"/>
        </dgm:presLayoutVars>
      </dgm:prSet>
      <dgm:spPr/>
    </dgm:pt>
    <dgm:pt modelId="{FCEA568A-EBA5-4BFB-8012-C5D810EC9B1D}" type="pres">
      <dgm:prSet presAssocID="{498D666D-415C-401D-B850-3F1F06CA9128}" presName="childTextArrow" presStyleLbl="fgAccFollowNode1" presStyleIdx="3" presStyleCnt="5">
        <dgm:presLayoutVars>
          <dgm:bulletEnabled val="1"/>
        </dgm:presLayoutVars>
      </dgm:prSet>
      <dgm:spPr/>
    </dgm:pt>
    <dgm:pt modelId="{2F6FAAF6-0CCF-470D-A1A0-7563D7363409}" type="pres">
      <dgm:prSet presAssocID="{3412EC61-B8C1-4B52-A70F-2D8A60ECE1ED}" presName="childTextArrow" presStyleLbl="fgAccFollowNode1" presStyleIdx="4" presStyleCnt="5">
        <dgm:presLayoutVars>
          <dgm:bulletEnabled val="1"/>
        </dgm:presLayoutVars>
      </dgm:prSet>
      <dgm:spPr/>
    </dgm:pt>
  </dgm:ptLst>
  <dgm:cxnLst>
    <dgm:cxn modelId="{2CF0E801-D1BF-45C3-AD41-82C86B44FA1F}" srcId="{4B8187B9-33CA-4A4D-9935-CE4FF85557E0}" destId="{3412EC61-B8C1-4B52-A70F-2D8A60ECE1ED}" srcOrd="4" destOrd="0" parTransId="{BE7B1671-C419-4B10-A351-6EE5950CC77D}" sibTransId="{17EBFBC9-2CAB-4084-AF0D-C840487ACE57}"/>
    <dgm:cxn modelId="{34F1D135-1B3C-407B-B4F5-011F4E0E4BDA}" type="presOf" srcId="{97F68DD7-BB02-4B37-9EF0-1615ED17646C}" destId="{C05495D5-5F46-4F96-B3CA-7FD635EF093C}" srcOrd="0" destOrd="0" presId="urn:microsoft.com/office/officeart/2005/8/layout/process4"/>
    <dgm:cxn modelId="{702E575F-DEB6-4E29-8FA5-409CD3A82B9C}" srcId="{4B8187B9-33CA-4A4D-9935-CE4FF85557E0}" destId="{97F68DD7-BB02-4B37-9EF0-1615ED17646C}" srcOrd="2" destOrd="0" parTransId="{CCAD3B5D-81D2-40E6-9D63-91033716D573}" sibTransId="{959E3BDE-235C-469C-AE15-8D938B767354}"/>
    <dgm:cxn modelId="{3B9EA341-BC97-4857-818D-FFE5805CE57E}" srcId="{4B8187B9-33CA-4A4D-9935-CE4FF85557E0}" destId="{A927C5F4-883E-419C-8383-5F8BC3F9339E}" srcOrd="0" destOrd="0" parTransId="{7C4B719A-BA25-43A9-A274-486B988C7FE4}" sibTransId="{D09458DF-BF5B-4C7F-B031-AF17F475E7A8}"/>
    <dgm:cxn modelId="{D73AFB75-B6FC-46AE-8A40-47A2624F01B0}" srcId="{FA8599B9-9345-4683-B273-A08B2EECF57B}" destId="{E3A3E2A4-335E-4250-9D34-9886ECF5E70F}" srcOrd="1" destOrd="0" parTransId="{25D44B4B-3FF4-4636-AAFC-73AF49155CCC}" sibTransId="{3DB21791-80C9-4A15-AD27-FCF05122D217}"/>
    <dgm:cxn modelId="{FD2BAF77-4966-4F10-8502-502DFC11C0AF}" type="presOf" srcId="{A927C5F4-883E-419C-8383-5F8BC3F9339E}" destId="{0858D669-8078-477B-9FF1-F8F087769299}" srcOrd="0" destOrd="0" presId="urn:microsoft.com/office/officeart/2005/8/layout/process4"/>
    <dgm:cxn modelId="{2CCC9C94-8919-472F-989D-0CC7DE200C4D}" type="presOf" srcId="{E3A3E2A4-335E-4250-9D34-9886ECF5E70F}" destId="{0431A86D-CB72-4CC0-B7FA-D37A89D4D47B}" srcOrd="0" destOrd="0" presId="urn:microsoft.com/office/officeart/2005/8/layout/process4"/>
    <dgm:cxn modelId="{6EF95395-79A5-476B-BB9F-CC1B6DE054D0}" srcId="{4B8187B9-33CA-4A4D-9935-CE4FF85557E0}" destId="{498D666D-415C-401D-B850-3F1F06CA9128}" srcOrd="3" destOrd="0" parTransId="{BFC753E3-27E1-41B2-AB66-90C099E636E0}" sibTransId="{1CD5FCC3-B89C-4EE0-9C00-3B1785989079}"/>
    <dgm:cxn modelId="{CF9D6CA8-865F-4CAB-835B-519B4F21B7B0}" type="presOf" srcId="{4B8187B9-33CA-4A4D-9935-CE4FF85557E0}" destId="{30A37748-282A-4745-B7A9-122E95C8FE9B}" srcOrd="1" destOrd="0" presId="urn:microsoft.com/office/officeart/2005/8/layout/process4"/>
    <dgm:cxn modelId="{2033DEA9-0310-4165-9AFC-E2D731ED38BB}" type="presOf" srcId="{FA8599B9-9345-4683-B273-A08B2EECF57B}" destId="{B7FBEEB2-7F2F-4446-8B91-CBA294B30CA3}" srcOrd="0" destOrd="0" presId="urn:microsoft.com/office/officeart/2005/8/layout/process4"/>
    <dgm:cxn modelId="{CF49A6BD-D600-4EFB-BADE-7C38B4853039}" type="presOf" srcId="{498D666D-415C-401D-B850-3F1F06CA9128}" destId="{FCEA568A-EBA5-4BFB-8012-C5D810EC9B1D}" srcOrd="0" destOrd="0" presId="urn:microsoft.com/office/officeart/2005/8/layout/process4"/>
    <dgm:cxn modelId="{1B383CBF-951E-4293-A5B0-E8C8AFA44872}" type="presOf" srcId="{3412EC61-B8C1-4B52-A70F-2D8A60ECE1ED}" destId="{2F6FAAF6-0CCF-470D-A1A0-7563D7363409}" srcOrd="0" destOrd="0" presId="urn:microsoft.com/office/officeart/2005/8/layout/process4"/>
    <dgm:cxn modelId="{762083C4-2464-4DD2-BBA4-96F8FD97A29C}" type="presOf" srcId="{4B8187B9-33CA-4A4D-9935-CE4FF85557E0}" destId="{8D913D4F-96AC-472A-8344-4A4145A7D14A}" srcOrd="0" destOrd="0" presId="urn:microsoft.com/office/officeart/2005/8/layout/process4"/>
    <dgm:cxn modelId="{1ABA79C5-1B34-4D66-A182-39A0EE86BCE2}" type="presOf" srcId="{D739BD6E-0DA7-4312-8956-C382BF8B94FA}" destId="{6BD6C6BA-3B22-4C47-9F98-2734128DFB61}" srcOrd="0" destOrd="0" presId="urn:microsoft.com/office/officeart/2005/8/layout/process4"/>
    <dgm:cxn modelId="{0C40D0EA-FA02-4B6F-AE3E-86373C0AE80E}" srcId="{4B8187B9-33CA-4A4D-9935-CE4FF85557E0}" destId="{D739BD6E-0DA7-4312-8956-C382BF8B94FA}" srcOrd="1" destOrd="0" parTransId="{20833919-A420-4488-8916-4366C9A6DBA6}" sibTransId="{39D782CC-B2D1-466B-8C74-8E4810274F4C}"/>
    <dgm:cxn modelId="{52BC9BEE-2F1E-40A3-8F25-54769878F7B7}" srcId="{FA8599B9-9345-4683-B273-A08B2EECF57B}" destId="{4B8187B9-33CA-4A4D-9935-CE4FF85557E0}" srcOrd="0" destOrd="0" parTransId="{628DF3F8-9635-470A-8B17-BE45EDBC9DA7}" sibTransId="{B75A84F2-6137-4BA8-A1A9-2699115FE353}"/>
    <dgm:cxn modelId="{72810241-8DB5-46FF-8D66-4072388A0D1B}" type="presParOf" srcId="{B7FBEEB2-7F2F-4446-8B91-CBA294B30CA3}" destId="{EB6B9400-1D08-4C86-8EDE-939AA554568D}" srcOrd="0" destOrd="0" presId="urn:microsoft.com/office/officeart/2005/8/layout/process4"/>
    <dgm:cxn modelId="{CE226325-22E1-4503-BD94-574B8B96A2C2}" type="presParOf" srcId="{EB6B9400-1D08-4C86-8EDE-939AA554568D}" destId="{0431A86D-CB72-4CC0-B7FA-D37A89D4D47B}" srcOrd="0" destOrd="0" presId="urn:microsoft.com/office/officeart/2005/8/layout/process4"/>
    <dgm:cxn modelId="{12C468F2-9F9A-4AAD-B34A-46BD983C1D12}" type="presParOf" srcId="{B7FBEEB2-7F2F-4446-8B91-CBA294B30CA3}" destId="{9F1BC3CE-ACAF-4E04-A3EA-0C93AFBF8C9E}" srcOrd="1" destOrd="0" presId="urn:microsoft.com/office/officeart/2005/8/layout/process4"/>
    <dgm:cxn modelId="{3AF0D95C-CEA2-47E0-806B-1B6147ED1BF7}" type="presParOf" srcId="{B7FBEEB2-7F2F-4446-8B91-CBA294B30CA3}" destId="{DCE67D45-E966-44CE-AFF4-826D25F0915A}" srcOrd="2" destOrd="0" presId="urn:microsoft.com/office/officeart/2005/8/layout/process4"/>
    <dgm:cxn modelId="{10E0F72E-53BD-437C-A4DE-EE7B71D97779}" type="presParOf" srcId="{DCE67D45-E966-44CE-AFF4-826D25F0915A}" destId="{8D913D4F-96AC-472A-8344-4A4145A7D14A}" srcOrd="0" destOrd="0" presId="urn:microsoft.com/office/officeart/2005/8/layout/process4"/>
    <dgm:cxn modelId="{8E6AFAF4-E059-4015-A8AC-5A23E99C285B}" type="presParOf" srcId="{DCE67D45-E966-44CE-AFF4-826D25F0915A}" destId="{30A37748-282A-4745-B7A9-122E95C8FE9B}" srcOrd="1" destOrd="0" presId="urn:microsoft.com/office/officeart/2005/8/layout/process4"/>
    <dgm:cxn modelId="{D12C982C-2438-45E4-99AB-FFFCC88107DF}" type="presParOf" srcId="{DCE67D45-E966-44CE-AFF4-826D25F0915A}" destId="{9786620F-C8D3-4D15-A6C7-83978E478E77}" srcOrd="2" destOrd="0" presId="urn:microsoft.com/office/officeart/2005/8/layout/process4"/>
    <dgm:cxn modelId="{4B43E166-4F1E-4976-9268-2C3D73CB2DA2}" type="presParOf" srcId="{9786620F-C8D3-4D15-A6C7-83978E478E77}" destId="{0858D669-8078-477B-9FF1-F8F087769299}" srcOrd="0" destOrd="0" presId="urn:microsoft.com/office/officeart/2005/8/layout/process4"/>
    <dgm:cxn modelId="{0E6F224C-5D1D-4D32-8A14-DAB7745C4F43}" type="presParOf" srcId="{9786620F-C8D3-4D15-A6C7-83978E478E77}" destId="{6BD6C6BA-3B22-4C47-9F98-2734128DFB61}" srcOrd="1" destOrd="0" presId="urn:microsoft.com/office/officeart/2005/8/layout/process4"/>
    <dgm:cxn modelId="{D35F3285-7138-4B3F-A63D-C32D26CF28F5}" type="presParOf" srcId="{9786620F-C8D3-4D15-A6C7-83978E478E77}" destId="{C05495D5-5F46-4F96-B3CA-7FD635EF093C}" srcOrd="2" destOrd="0" presId="urn:microsoft.com/office/officeart/2005/8/layout/process4"/>
    <dgm:cxn modelId="{F5BC40C1-8FCD-4E4F-B6C8-3E1A0A7B253F}" type="presParOf" srcId="{9786620F-C8D3-4D15-A6C7-83978E478E77}" destId="{FCEA568A-EBA5-4BFB-8012-C5D810EC9B1D}" srcOrd="3" destOrd="0" presId="urn:microsoft.com/office/officeart/2005/8/layout/process4"/>
    <dgm:cxn modelId="{75EF6270-6D7E-44B3-A3FD-15ED1199EADA}" type="presParOf" srcId="{9786620F-C8D3-4D15-A6C7-83978E478E77}" destId="{2F6FAAF6-0CCF-470D-A1A0-7563D7363409}" srcOrd="4"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31A86D-CB72-4CC0-B7FA-D37A89D4D47B}">
      <dsp:nvSpPr>
        <dsp:cNvPr id="0" name=""/>
        <dsp:cNvSpPr/>
      </dsp:nvSpPr>
      <dsp:spPr>
        <a:xfrm>
          <a:off x="0" y="2579882"/>
          <a:ext cx="11029616" cy="1692682"/>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0" i="0" kern="1200" dirty="0"/>
            <a:t>The exact methods and mechanisms of any such attacks depend on the attackers' specific objectives and the vulnerabilities they seek to exploit. As these technologies become more prevalent, the security community will likely uncover and document more instances of LLM and </a:t>
          </a:r>
          <a:r>
            <a:rPr lang="en-US" sz="1800" b="0" i="0" kern="1200" dirty="0" err="1"/>
            <a:t>GenAI</a:t>
          </a:r>
          <a:r>
            <a:rPr lang="en-US" sz="1800" b="0" i="0" kern="1200" dirty="0"/>
            <a:t> exploitation.</a:t>
          </a:r>
          <a:endParaRPr lang="en-US" sz="1800" kern="1200" dirty="0"/>
        </a:p>
      </dsp:txBody>
      <dsp:txXfrm>
        <a:off x="0" y="2579882"/>
        <a:ext cx="11029616" cy="1692682"/>
      </dsp:txXfrm>
    </dsp:sp>
    <dsp:sp modelId="{30A37748-282A-4745-B7A9-122E95C8FE9B}">
      <dsp:nvSpPr>
        <dsp:cNvPr id="0" name=""/>
        <dsp:cNvSpPr/>
      </dsp:nvSpPr>
      <dsp:spPr>
        <a:xfrm rot="10800000">
          <a:off x="0" y="1927"/>
          <a:ext cx="11029616" cy="2603345"/>
        </a:xfrm>
        <a:prstGeom prst="upArrowCallou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b="0" i="0" kern="1200" dirty="0"/>
            <a:t>When these technologies are employed in security-sensitive environments, it’s crucial for developers and businesses to be aware of such potential misuse and take preventative measures, such as:</a:t>
          </a:r>
          <a:endParaRPr lang="en-US" sz="2000" kern="1200" dirty="0"/>
        </a:p>
      </dsp:txBody>
      <dsp:txXfrm rot="-10800000">
        <a:off x="0" y="1927"/>
        <a:ext cx="11029616" cy="913774"/>
      </dsp:txXfrm>
    </dsp:sp>
    <dsp:sp modelId="{0858D669-8078-477B-9FF1-F8F087769299}">
      <dsp:nvSpPr>
        <dsp:cNvPr id="0" name=""/>
        <dsp:cNvSpPr/>
      </dsp:nvSpPr>
      <dsp:spPr>
        <a:xfrm>
          <a:off x="1346" y="915701"/>
          <a:ext cx="2205384" cy="778400"/>
        </a:xfrm>
        <a:prstGeom prst="rect">
          <a:avLst/>
        </a:prstGeom>
        <a:solidFill>
          <a:schemeClr val="accent2">
            <a:alpha val="90000"/>
            <a:tint val="40000"/>
            <a:hueOff val="0"/>
            <a:satOff val="0"/>
            <a:lumOff val="0"/>
            <a:alphaOff val="0"/>
          </a:schemeClr>
        </a:solidFill>
        <a:ln w="22225"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0" i="0" kern="1200"/>
            <a:t>Implementing rigorous data sanitization and validation practices.</a:t>
          </a:r>
          <a:endParaRPr lang="en-US" sz="1400" kern="1200"/>
        </a:p>
      </dsp:txBody>
      <dsp:txXfrm>
        <a:off x="1346" y="915701"/>
        <a:ext cx="2205384" cy="778400"/>
      </dsp:txXfrm>
    </dsp:sp>
    <dsp:sp modelId="{6BD6C6BA-3B22-4C47-9F98-2734128DFB61}">
      <dsp:nvSpPr>
        <dsp:cNvPr id="0" name=""/>
        <dsp:cNvSpPr/>
      </dsp:nvSpPr>
      <dsp:spPr>
        <a:xfrm>
          <a:off x="2206731" y="915701"/>
          <a:ext cx="2205384" cy="778400"/>
        </a:xfrm>
        <a:prstGeom prst="rect">
          <a:avLst/>
        </a:prstGeom>
        <a:solidFill>
          <a:schemeClr val="accent2">
            <a:alpha val="90000"/>
            <a:tint val="40000"/>
            <a:hueOff val="0"/>
            <a:satOff val="0"/>
            <a:lumOff val="0"/>
            <a:alphaOff val="0"/>
          </a:schemeClr>
        </a:solidFill>
        <a:ln w="22225"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0" i="0" kern="1200"/>
            <a:t>Monitoring the use of the models to detect and respond to malicious activity.</a:t>
          </a:r>
          <a:endParaRPr lang="en-US" sz="1400" kern="1200"/>
        </a:p>
      </dsp:txBody>
      <dsp:txXfrm>
        <a:off x="2206731" y="915701"/>
        <a:ext cx="2205384" cy="778400"/>
      </dsp:txXfrm>
    </dsp:sp>
    <dsp:sp modelId="{C05495D5-5F46-4F96-B3CA-7FD635EF093C}">
      <dsp:nvSpPr>
        <dsp:cNvPr id="0" name=""/>
        <dsp:cNvSpPr/>
      </dsp:nvSpPr>
      <dsp:spPr>
        <a:xfrm>
          <a:off x="4412115" y="915701"/>
          <a:ext cx="2205384" cy="778400"/>
        </a:xfrm>
        <a:prstGeom prst="rect">
          <a:avLst/>
        </a:prstGeom>
        <a:solidFill>
          <a:schemeClr val="accent2">
            <a:alpha val="90000"/>
            <a:tint val="40000"/>
            <a:hueOff val="0"/>
            <a:satOff val="0"/>
            <a:lumOff val="0"/>
            <a:alphaOff val="0"/>
          </a:schemeClr>
        </a:solidFill>
        <a:ln w="22225"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0" i="0" kern="1200"/>
            <a:t>Applying adversarial training techniques to make the models more robust against attacks.</a:t>
          </a:r>
          <a:endParaRPr lang="en-US" sz="1400" kern="1200"/>
        </a:p>
      </dsp:txBody>
      <dsp:txXfrm>
        <a:off x="4412115" y="915701"/>
        <a:ext cx="2205384" cy="778400"/>
      </dsp:txXfrm>
    </dsp:sp>
    <dsp:sp modelId="{FCEA568A-EBA5-4BFB-8012-C5D810EC9B1D}">
      <dsp:nvSpPr>
        <dsp:cNvPr id="0" name=""/>
        <dsp:cNvSpPr/>
      </dsp:nvSpPr>
      <dsp:spPr>
        <a:xfrm>
          <a:off x="6617500" y="915701"/>
          <a:ext cx="2205384" cy="778400"/>
        </a:xfrm>
        <a:prstGeom prst="rect">
          <a:avLst/>
        </a:prstGeom>
        <a:solidFill>
          <a:schemeClr val="accent2">
            <a:alpha val="90000"/>
            <a:tint val="40000"/>
            <a:hueOff val="0"/>
            <a:satOff val="0"/>
            <a:lumOff val="0"/>
            <a:alphaOff val="0"/>
          </a:schemeClr>
        </a:solidFill>
        <a:ln w="22225"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0" i="0" kern="1200"/>
            <a:t>Limiting the exposure of sensitive data during training and inference.</a:t>
          </a:r>
          <a:endParaRPr lang="en-US" sz="1400" kern="1200"/>
        </a:p>
      </dsp:txBody>
      <dsp:txXfrm>
        <a:off x="6617500" y="915701"/>
        <a:ext cx="2205384" cy="778400"/>
      </dsp:txXfrm>
    </dsp:sp>
    <dsp:sp modelId="{2F6FAAF6-0CCF-470D-A1A0-7563D7363409}">
      <dsp:nvSpPr>
        <dsp:cNvPr id="0" name=""/>
        <dsp:cNvSpPr/>
      </dsp:nvSpPr>
      <dsp:spPr>
        <a:xfrm>
          <a:off x="8822884" y="915701"/>
          <a:ext cx="2205384" cy="778400"/>
        </a:xfrm>
        <a:prstGeom prst="rect">
          <a:avLst/>
        </a:prstGeom>
        <a:solidFill>
          <a:schemeClr val="accent2">
            <a:alpha val="90000"/>
            <a:tint val="40000"/>
            <a:hueOff val="0"/>
            <a:satOff val="0"/>
            <a:lumOff val="0"/>
            <a:alphaOff val="0"/>
          </a:schemeClr>
        </a:solidFill>
        <a:ln w="22225"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0" i="0" kern="1200"/>
            <a:t>Employing strong access controls and user authentication to prevent unauthorized use.</a:t>
          </a:r>
          <a:endParaRPr lang="en-US" sz="1400" kern="1200"/>
        </a:p>
      </dsp:txBody>
      <dsp:txXfrm>
        <a:off x="8822884" y="915701"/>
        <a:ext cx="2205384" cy="77840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43ABE7-297B-4C48-A149-8D25EBCBA9D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a:extLst>
              <a:ext uri="{FF2B5EF4-FFF2-40B4-BE49-F238E27FC236}">
                <a16:creationId xmlns:a16="http://schemas.microsoft.com/office/drawing/2014/main" id="{C3C99B88-EA72-447F-B516-C30B949BFB7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A6A1D21-766C-4D43-ADEE-5F9FB8F3BA9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1D412C4-910C-4134-989A-CAEA9E0987FC}" type="slidenum">
              <a:rPr lang="en-US" smtClean="0"/>
              <a:pPr/>
              <a:t>‹#›</a:t>
            </a:fld>
            <a:endParaRPr lang="en-US"/>
          </a:p>
        </p:txBody>
      </p:sp>
    </p:spTree>
    <p:extLst>
      <p:ext uri="{BB962C8B-B14F-4D97-AF65-F5344CB8AC3E}">
        <p14:creationId xmlns:p14="http://schemas.microsoft.com/office/powerpoint/2010/main" val="10340944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A032DE-B22C-472E-B8FD-8A2B7901DB8E}" type="datetimeFigureOut">
              <a:rPr lang="en-US" smtClean="0"/>
              <a:pPr/>
              <a:t>7/25/2024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00F9B1-6EE7-41BE-985A-3C576FFBFFB0}" type="slidenum">
              <a:rPr lang="en-US" smtClean="0"/>
              <a:pPr/>
              <a:t>‹#›</a:t>
            </a:fld>
            <a:endParaRPr lang="en-US"/>
          </a:p>
        </p:txBody>
      </p:sp>
    </p:spTree>
    <p:extLst>
      <p:ext uri="{BB962C8B-B14F-4D97-AF65-F5344CB8AC3E}">
        <p14:creationId xmlns:p14="http://schemas.microsoft.com/office/powerpoint/2010/main" val="4016177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00F9B1-6EE7-41BE-985A-3C576FFBFFB0}" type="slidenum">
              <a:rPr lang="en-US" smtClean="0"/>
              <a:pPr/>
              <a:t>1</a:t>
            </a:fld>
            <a:endParaRPr lang="en-US"/>
          </a:p>
        </p:txBody>
      </p:sp>
    </p:spTree>
    <p:extLst>
      <p:ext uri="{BB962C8B-B14F-4D97-AF65-F5344CB8AC3E}">
        <p14:creationId xmlns:p14="http://schemas.microsoft.com/office/powerpoint/2010/main" val="1030829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Leeeeeega</a:t>
            </a:r>
            <a:endParaRPr lang="en-US" dirty="0"/>
          </a:p>
        </p:txBody>
      </p:sp>
      <p:sp>
        <p:nvSpPr>
          <p:cNvPr id="4" name="Slide Number Placeholder 3"/>
          <p:cNvSpPr>
            <a:spLocks noGrp="1"/>
          </p:cNvSpPr>
          <p:nvPr>
            <p:ph type="sldNum" sz="quarter" idx="5"/>
          </p:nvPr>
        </p:nvSpPr>
        <p:spPr/>
        <p:txBody>
          <a:bodyPr/>
          <a:lstStyle/>
          <a:p>
            <a:fld id="{5300F9B1-6EE7-41BE-985A-3C576FFBFFB0}" type="slidenum">
              <a:rPr lang="en-US" smtClean="0"/>
              <a:pPr/>
              <a:t>11</a:t>
            </a:fld>
            <a:endParaRPr lang="en-US"/>
          </a:p>
        </p:txBody>
      </p:sp>
    </p:spTree>
    <p:extLst>
      <p:ext uri="{BB962C8B-B14F-4D97-AF65-F5344CB8AC3E}">
        <p14:creationId xmlns:p14="http://schemas.microsoft.com/office/powerpoint/2010/main" val="3664695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6"/>
          <p:cNvSpPr>
            <a:spLocks noGrp="1" noChangeArrowheads="1"/>
          </p:cNvSpPr>
          <p:nvPr>
            <p:ph type="ftr" sz="quarter" idx="4"/>
          </p:nvPr>
        </p:nvSpPr>
        <p:spPr>
          <a:noFill/>
        </p:spPr>
        <p:txBody>
          <a:bodyPr/>
          <a:lstStyle/>
          <a:p>
            <a:r>
              <a:rPr lang="en-US" dirty="0"/>
              <a:t>Module 3: RF Systems Planning and Design </a:t>
            </a:r>
          </a:p>
        </p:txBody>
      </p:sp>
      <p:sp>
        <p:nvSpPr>
          <p:cNvPr id="110595" name="Rectangle 7"/>
          <p:cNvSpPr>
            <a:spLocks noGrp="1" noChangeArrowheads="1"/>
          </p:cNvSpPr>
          <p:nvPr>
            <p:ph type="sldNum" sz="quarter" idx="5"/>
          </p:nvPr>
        </p:nvSpPr>
        <p:spPr>
          <a:noFill/>
        </p:spPr>
        <p:txBody>
          <a:bodyPr/>
          <a:lstStyle/>
          <a:p>
            <a:fld id="{DB724C3A-3B82-45B2-B2C9-C76C345BF610}" type="slidenum">
              <a:rPr lang="en-US"/>
              <a:pPr/>
              <a:t>38</a:t>
            </a:fld>
            <a:endParaRPr lang="en-US" dirty="0"/>
          </a:p>
        </p:txBody>
      </p:sp>
      <p:sp>
        <p:nvSpPr>
          <p:cNvPr id="110596" name="Rectangle 2"/>
          <p:cNvSpPr>
            <a:spLocks noGrp="1" noRot="1" noChangeAspect="1" noChangeArrowheads="1" noTextEdit="1"/>
          </p:cNvSpPr>
          <p:nvPr>
            <p:ph type="sldImg"/>
          </p:nvPr>
        </p:nvSpPr>
        <p:spPr>
          <a:xfrm>
            <a:off x="477838" y="728663"/>
            <a:ext cx="6372225" cy="3584575"/>
          </a:xfrm>
          <a:ln/>
        </p:spPr>
      </p:sp>
      <p:sp>
        <p:nvSpPr>
          <p:cNvPr id="110597" name="Rectangle 3"/>
          <p:cNvSpPr>
            <a:spLocks noGrp="1" noChangeArrowheads="1"/>
          </p:cNvSpPr>
          <p:nvPr>
            <p:ph type="body" idx="1"/>
          </p:nvPr>
        </p:nvSpPr>
        <p:spPr>
          <a:xfrm>
            <a:off x="973139" y="4560889"/>
            <a:ext cx="5368925" cy="4319587"/>
          </a:xfrm>
          <a:noFill/>
          <a:ln/>
        </p:spPr>
        <p:txBody>
          <a:bodyPr/>
          <a:lstStyle/>
          <a:p>
            <a:pPr eaLnBrk="1" hangingPunct="1"/>
            <a:endParaRPr lang="en-US" altLang="en-US" sz="1400" b="1" dirty="0"/>
          </a:p>
        </p:txBody>
      </p:sp>
    </p:spTree>
    <p:extLst>
      <p:ext uri="{BB962C8B-B14F-4D97-AF65-F5344CB8AC3E}">
        <p14:creationId xmlns:p14="http://schemas.microsoft.com/office/powerpoint/2010/main" val="2289255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pPr/>
              <a:t>7/25/2024</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a:xfrm>
            <a:off x="10558300" y="6423914"/>
            <a:ext cx="1052510" cy="365125"/>
          </a:xfrm>
          <a:prstGeom prst="rect">
            <a:avLst/>
          </a:prstGeo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pPr/>
              <a:t>7/25/2024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6423914"/>
            <a:ext cx="1052510" cy="365125"/>
          </a:xfrm>
          <a:prstGeom prst="rect">
            <a:avLst/>
          </a:prstGeo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pPr/>
              <a:t>7/25/2024</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a:xfrm>
            <a:off x="10558300" y="6423914"/>
            <a:ext cx="1052510" cy="365125"/>
          </a:xfrm>
          <a:prstGeom prst="rect">
            <a:avLst/>
          </a:prstGeo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pPr/>
              <a:t>7/25/2024</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a:xfrm>
            <a:off x="10558300" y="6423914"/>
            <a:ext cx="1052510" cy="365125"/>
          </a:xfrm>
          <a:prstGeom prst="rect">
            <a:avLst/>
          </a:prstGeo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pPr/>
              <a:t>7/25/2024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a:xfrm>
            <a:off x="10558300" y="6423914"/>
            <a:ext cx="1052510" cy="365125"/>
          </a:xfrm>
          <a:prstGeom prst="rect">
            <a:avLst/>
          </a:prstGeo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pPr/>
              <a:t>7/25/2024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558300" y="6423914"/>
            <a:ext cx="1052510" cy="365125"/>
          </a:xfrm>
          <a:prstGeom prst="rect">
            <a:avLst/>
          </a:prstGeo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pPr/>
              <a:t>7/25/2024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10558300" y="6423914"/>
            <a:ext cx="1052510" cy="365125"/>
          </a:xfrm>
          <a:prstGeom prst="rect">
            <a:avLst/>
          </a:prstGeo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pPr/>
              <a:t>7/25/2024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10558300" y="6423914"/>
            <a:ext cx="1052510" cy="365125"/>
          </a:xfrm>
          <a:prstGeom prst="rect">
            <a:avLst/>
          </a:prstGeo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pPr/>
              <a:t>7/25/2024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10558300" y="6423914"/>
            <a:ext cx="1052510" cy="365125"/>
          </a:xfrm>
          <a:prstGeom prst="rect">
            <a:avLst/>
          </a:prstGeo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pPr/>
              <a:t>7/25/2024</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a:prstGeom prst="rect">
            <a:avLst/>
          </a:prstGeo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pPr/>
              <a:t>7/25/2024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a:xfrm>
            <a:off x="10558300" y="6423914"/>
            <a:ext cx="1052510" cy="365125"/>
          </a:xfrm>
          <a:prstGeom prst="rect">
            <a:avLst/>
          </a:prstGeo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pPr/>
              <a:t>7/25/2024</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7">
            <a:extLst>
              <a:ext uri="{FF2B5EF4-FFF2-40B4-BE49-F238E27FC236}">
                <a16:creationId xmlns:a16="http://schemas.microsoft.com/office/drawing/2014/main" id="{A4345E70-8EDF-4148-A49C-7EEFB559E85C}"/>
              </a:ext>
            </a:extLst>
          </p:cNvPr>
          <p:cNvSpPr>
            <a:spLocks noChangeArrowheads="1"/>
          </p:cNvSpPr>
          <p:nvPr userDrawn="1"/>
        </p:nvSpPr>
        <p:spPr bwMode="auto">
          <a:xfrm>
            <a:off x="11568298" y="6471245"/>
            <a:ext cx="354338" cy="27046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lIns="84968" tIns="42483" rIns="84968" bIns="42483" anchor="b" anchorCtr="1">
            <a:spAutoFit/>
          </a:bodyPr>
          <a:lstStyle/>
          <a:p>
            <a:pPr algn="l" defTabSz="842963" eaLnBrk="0" hangingPunct="0">
              <a:defRPr/>
            </a:pPr>
            <a:fld id="{9A4D2542-65F7-4A2E-AC4A-D919105DA173}" type="slidenum">
              <a:rPr lang="en-US" sz="1200" b="1">
                <a:solidFill>
                  <a:schemeClr val="tx1"/>
                </a:solidFill>
              </a:rPr>
              <a:pPr algn="l" defTabSz="842963" eaLnBrk="0" hangingPunct="0">
                <a:defRPr/>
              </a:pPr>
              <a:t>‹#›</a:t>
            </a:fld>
            <a:endParaRPr lang="en-US" sz="1200" b="1" dirty="0">
              <a:solidFill>
                <a:schemeClr val="tx1"/>
              </a:solidFill>
            </a:endParaRPr>
          </a:p>
        </p:txBody>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DD60C94-0C9C-47B7-BE88-045235ACCC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446533" y="2053546"/>
            <a:ext cx="7231784" cy="3654081"/>
          </a:xfrm>
        </p:spPr>
        <p:txBody>
          <a:bodyPr anchor="ctr">
            <a:normAutofit fontScale="90000"/>
          </a:bodyPr>
          <a:lstStyle/>
          <a:p>
            <a:pPr fontAlgn="base">
              <a:lnSpc>
                <a:spcPct val="90000"/>
              </a:lnSpc>
            </a:pPr>
            <a:r>
              <a:rPr lang="en-US" sz="3000" b="1" dirty="0">
                <a:solidFill>
                  <a:schemeClr val="tx2"/>
                </a:solidFill>
              </a:rPr>
              <a:t>Tonex AI security assessment framework for Mitigating Risks in LLM and </a:t>
            </a:r>
            <a:r>
              <a:rPr lang="en-US" sz="3000" b="1" dirty="0" err="1">
                <a:solidFill>
                  <a:schemeClr val="tx2"/>
                </a:solidFill>
              </a:rPr>
              <a:t>GenAI</a:t>
            </a:r>
            <a:br>
              <a:rPr lang="en-US" sz="3000" b="1" dirty="0">
                <a:solidFill>
                  <a:schemeClr val="tx2"/>
                </a:solidFill>
              </a:rPr>
            </a:br>
            <a:br>
              <a:rPr lang="en-US" sz="3000" b="1" dirty="0">
                <a:solidFill>
                  <a:schemeClr val="tx2"/>
                </a:solidFill>
              </a:rPr>
            </a:br>
            <a:br>
              <a:rPr lang="en-US" sz="3000" b="1" dirty="0">
                <a:solidFill>
                  <a:schemeClr val="tx2"/>
                </a:solidFill>
              </a:rPr>
            </a:br>
            <a:br>
              <a:rPr lang="en-US" sz="3000" b="1" dirty="0">
                <a:solidFill>
                  <a:schemeClr val="tx2"/>
                </a:solidFill>
              </a:rPr>
            </a:br>
            <a:br>
              <a:rPr lang="en-US" sz="3000" b="1" dirty="0">
                <a:solidFill>
                  <a:schemeClr val="tx2"/>
                </a:solidFill>
              </a:rPr>
            </a:br>
            <a:br>
              <a:rPr lang="en-US" sz="3000" b="1" dirty="0">
                <a:solidFill>
                  <a:schemeClr val="tx2"/>
                </a:solidFill>
              </a:rPr>
            </a:br>
            <a:r>
              <a:rPr lang="en-US" sz="3000" b="1" dirty="0">
                <a:solidFill>
                  <a:schemeClr val="tx2"/>
                </a:solidFill>
              </a:rPr>
              <a:t> </a:t>
            </a:r>
            <a:br>
              <a:rPr lang="en-US" sz="3000" b="1" dirty="0">
                <a:solidFill>
                  <a:schemeClr val="tx2"/>
                </a:solidFill>
              </a:rPr>
            </a:br>
            <a:br>
              <a:rPr lang="en-US" sz="3000" b="1" dirty="0">
                <a:solidFill>
                  <a:schemeClr val="tx2"/>
                </a:solidFill>
              </a:rPr>
            </a:br>
            <a:endParaRPr lang="en-US" sz="3000" b="1" dirty="0">
              <a:solidFill>
                <a:schemeClr val="tx2"/>
              </a:solidFill>
            </a:endParaRPr>
          </a:p>
        </p:txBody>
      </p:sp>
      <p:sp>
        <p:nvSpPr>
          <p:cNvPr id="9" name="Rectangle 8">
            <a:extLst>
              <a:ext uri="{FF2B5EF4-FFF2-40B4-BE49-F238E27FC236}">
                <a16:creationId xmlns:a16="http://schemas.microsoft.com/office/drawing/2014/main" id="{BFCF7016-AC99-433F-B943-24C3736E0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0"/>
            <a:ext cx="7579574" cy="64361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Rectangle 10">
            <a:extLst>
              <a:ext uri="{FF2B5EF4-FFF2-40B4-BE49-F238E27FC236}">
                <a16:creationId xmlns:a16="http://schemas.microsoft.com/office/drawing/2014/main" id="{A03737D1-A930-4E3E-9160-3CD4AEC72A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1" y="453642"/>
            <a:ext cx="3615596" cy="645113"/>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12">
            <a:extLst>
              <a:ext uri="{FF2B5EF4-FFF2-40B4-BE49-F238E27FC236}">
                <a16:creationId xmlns:a16="http://schemas.microsoft.com/office/drawing/2014/main" id="{F71CFF33-010E-4E26-A285-83B1829823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5707627"/>
            <a:ext cx="11293913" cy="64922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 name="TextBox 9">
            <a:extLst>
              <a:ext uri="{FF2B5EF4-FFF2-40B4-BE49-F238E27FC236}">
                <a16:creationId xmlns:a16="http://schemas.microsoft.com/office/drawing/2014/main" id="{8B244737-7CCA-2A78-CFD6-F2DA76AD186B}"/>
              </a:ext>
            </a:extLst>
          </p:cNvPr>
          <p:cNvSpPr txBox="1"/>
          <p:nvPr/>
        </p:nvSpPr>
        <p:spPr>
          <a:xfrm>
            <a:off x="446533" y="5770629"/>
            <a:ext cx="11293913" cy="307777"/>
          </a:xfrm>
          <a:prstGeom prst="rect">
            <a:avLst/>
          </a:prstGeom>
          <a:noFill/>
        </p:spPr>
        <p:txBody>
          <a:bodyPr wrap="square">
            <a:spAutoFit/>
          </a:bodyPr>
          <a:lstStyle/>
          <a:p>
            <a:r>
              <a:rPr lang="en-US" sz="1400" dirty="0">
                <a:solidFill>
                  <a:schemeClr val="bg1"/>
                </a:solidFill>
              </a:rPr>
              <a:t> </a:t>
            </a:r>
          </a:p>
        </p:txBody>
      </p:sp>
      <p:pic>
        <p:nvPicPr>
          <p:cNvPr id="12" name="Picture 11" descr="LogoNoTag_v15_LRG_RGB.jpg">
            <a:extLst>
              <a:ext uri="{FF2B5EF4-FFF2-40B4-BE49-F238E27FC236}">
                <a16:creationId xmlns:a16="http://schemas.microsoft.com/office/drawing/2014/main" id="{2CF7D3BB-0B01-2EE6-00C3-D65DEDD21DA0}"/>
              </a:ext>
            </a:extLst>
          </p:cNvPr>
          <p:cNvPicPr>
            <a:picLocks noChangeAspect="1"/>
          </p:cNvPicPr>
          <p:nvPr/>
        </p:nvPicPr>
        <p:blipFill>
          <a:blip r:embed="rId3" cstate="print"/>
          <a:stretch>
            <a:fillRect/>
          </a:stretch>
        </p:blipFill>
        <p:spPr bwMode="auto">
          <a:xfrm>
            <a:off x="557048" y="1161757"/>
            <a:ext cx="1078784" cy="463877"/>
          </a:xfrm>
          <a:prstGeom prst="rect">
            <a:avLst/>
          </a:prstGeom>
          <a:noFill/>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797E8-9EB1-8CA8-776A-874B628F8C55}"/>
              </a:ext>
            </a:extLst>
          </p:cNvPr>
          <p:cNvSpPr>
            <a:spLocks noGrp="1"/>
          </p:cNvSpPr>
          <p:nvPr>
            <p:ph type="title"/>
          </p:nvPr>
        </p:nvSpPr>
        <p:spPr/>
        <p:txBody>
          <a:bodyPr/>
          <a:lstStyle/>
          <a:p>
            <a:r>
              <a:rPr lang="en-US" b="0" i="0" dirty="0">
                <a:solidFill>
                  <a:srgbClr val="0D0D0D"/>
                </a:solidFill>
                <a:effectLst/>
                <a:highlight>
                  <a:srgbClr val="FFFFFF"/>
                </a:highlight>
                <a:latin typeface="Söhne"/>
              </a:rPr>
              <a:t>2: incident response plan</a:t>
            </a:r>
            <a:endParaRPr lang="en-US" dirty="0"/>
          </a:p>
        </p:txBody>
      </p:sp>
      <p:sp>
        <p:nvSpPr>
          <p:cNvPr id="3" name="Content Placeholder 2">
            <a:extLst>
              <a:ext uri="{FF2B5EF4-FFF2-40B4-BE49-F238E27FC236}">
                <a16:creationId xmlns:a16="http://schemas.microsoft.com/office/drawing/2014/main" id="{AA98C142-C569-72D4-DC88-FD7A5C85D9D6}"/>
              </a:ext>
            </a:extLst>
          </p:cNvPr>
          <p:cNvSpPr>
            <a:spLocks noGrp="1"/>
          </p:cNvSpPr>
          <p:nvPr>
            <p:ph idx="1"/>
          </p:nvPr>
        </p:nvSpPr>
        <p:spPr/>
        <p:txBody>
          <a:bodyPr/>
          <a:lstStyle/>
          <a:p>
            <a:pPr algn="l">
              <a:buFont typeface="+mj-lt"/>
              <a:buAutoNum type="arabicPeriod"/>
            </a:pPr>
            <a:r>
              <a:rPr lang="en-US" b="0" i="0" dirty="0">
                <a:solidFill>
                  <a:srgbClr val="0D0D0D"/>
                </a:solidFill>
                <a:effectLst/>
                <a:highlight>
                  <a:srgbClr val="FFFFFF"/>
                </a:highlight>
                <a:latin typeface="Söhne"/>
              </a:rPr>
              <a:t>Can you describe your incident response plan in the event of a security issue related to AI-generated content?</a:t>
            </a:r>
          </a:p>
          <a:p>
            <a:pPr algn="l">
              <a:buFont typeface="+mj-lt"/>
              <a:buAutoNum type="arabicPeriod"/>
            </a:pPr>
            <a:r>
              <a:rPr lang="en-US" b="0" i="0" dirty="0">
                <a:solidFill>
                  <a:srgbClr val="0D0D0D"/>
                </a:solidFill>
                <a:effectLst/>
                <a:highlight>
                  <a:srgbClr val="FFFFFF"/>
                </a:highlight>
                <a:latin typeface="Söhne"/>
              </a:rPr>
              <a:t>How do you plan to stay informed about the evolving landscape of AI and its implications for security?</a:t>
            </a:r>
          </a:p>
          <a:p>
            <a:pPr algn="l">
              <a:buFont typeface="+mj-lt"/>
              <a:buAutoNum type="arabicPeriod"/>
            </a:pPr>
            <a:r>
              <a:rPr lang="en-US" b="0" i="0" dirty="0">
                <a:solidFill>
                  <a:srgbClr val="0D0D0D"/>
                </a:solidFill>
                <a:effectLst/>
                <a:highlight>
                  <a:srgbClr val="FFFFFF"/>
                </a:highlight>
                <a:latin typeface="Söhne"/>
              </a:rPr>
              <a:t>What is your policy regarding the use of open-source code generated by AI in your projects?</a:t>
            </a:r>
          </a:p>
          <a:p>
            <a:pPr algn="l">
              <a:buFont typeface="+mj-lt"/>
              <a:buAutoNum type="arabicPeriod"/>
            </a:pPr>
            <a:r>
              <a:rPr lang="en-US" b="0" i="0" dirty="0">
                <a:solidFill>
                  <a:srgbClr val="0D0D0D"/>
                </a:solidFill>
                <a:effectLst/>
                <a:highlight>
                  <a:srgbClr val="FFFFFF"/>
                </a:highlight>
                <a:latin typeface="Söhne"/>
              </a:rPr>
              <a:t>How will you ensure compliance with regulations and standards applicable to AI-generated code?</a:t>
            </a:r>
          </a:p>
          <a:p>
            <a:pPr algn="l">
              <a:buFont typeface="+mj-lt"/>
              <a:buAutoNum type="arabicPeriod"/>
            </a:pPr>
            <a:r>
              <a:rPr lang="en-US" b="0" i="0" dirty="0">
                <a:solidFill>
                  <a:srgbClr val="0D0D0D"/>
                </a:solidFill>
                <a:effectLst/>
                <a:highlight>
                  <a:srgbClr val="FFFFFF"/>
                </a:highlight>
                <a:latin typeface="Söhne"/>
              </a:rPr>
              <a:t>Can you detail your data governance practices concerning the data used by AI tools?</a:t>
            </a:r>
          </a:p>
          <a:p>
            <a:pPr algn="l">
              <a:buFont typeface="+mj-lt"/>
              <a:buAutoNum type="arabicPeriod"/>
            </a:pPr>
            <a:r>
              <a:rPr lang="en-US" b="0" i="0" dirty="0">
                <a:solidFill>
                  <a:srgbClr val="0D0D0D"/>
                </a:solidFill>
                <a:effectLst/>
                <a:highlight>
                  <a:srgbClr val="FFFFFF"/>
                </a:highlight>
                <a:latin typeface="Söhne"/>
              </a:rPr>
              <a:t>What steps will you take to educate your team about secure practices when using AI for code generation?</a:t>
            </a:r>
          </a:p>
          <a:p>
            <a:endParaRPr lang="en-US" dirty="0"/>
          </a:p>
        </p:txBody>
      </p:sp>
    </p:spTree>
    <p:extLst>
      <p:ext uri="{BB962C8B-B14F-4D97-AF65-F5344CB8AC3E}">
        <p14:creationId xmlns:p14="http://schemas.microsoft.com/office/powerpoint/2010/main" val="250685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C2C75-DA49-A1B2-0432-298649972467}"/>
              </a:ext>
            </a:extLst>
          </p:cNvPr>
          <p:cNvSpPr>
            <a:spLocks noGrp="1"/>
          </p:cNvSpPr>
          <p:nvPr>
            <p:ph type="title"/>
          </p:nvPr>
        </p:nvSpPr>
        <p:spPr/>
        <p:txBody>
          <a:bodyPr/>
          <a:lstStyle/>
          <a:p>
            <a:r>
              <a:rPr lang="en-US" dirty="0"/>
              <a:t>Task 1: analyze and assess stakeholders  </a:t>
            </a:r>
          </a:p>
        </p:txBody>
      </p:sp>
      <p:sp>
        <p:nvSpPr>
          <p:cNvPr id="3" name="Content Placeholder 2">
            <a:extLst>
              <a:ext uri="{FF2B5EF4-FFF2-40B4-BE49-F238E27FC236}">
                <a16:creationId xmlns:a16="http://schemas.microsoft.com/office/drawing/2014/main" id="{3A1A4A49-79FD-41A7-4669-2222ECCC80D1}"/>
              </a:ext>
            </a:extLst>
          </p:cNvPr>
          <p:cNvSpPr>
            <a:spLocks noGrp="1"/>
          </p:cNvSpPr>
          <p:nvPr>
            <p:ph idx="1"/>
          </p:nvPr>
        </p:nvSpPr>
        <p:spPr>
          <a:xfrm>
            <a:off x="581192" y="2340863"/>
            <a:ext cx="11029615" cy="3166557"/>
          </a:xfrm>
        </p:spPr>
        <p:txBody>
          <a:bodyPr>
            <a:normAutofit lnSpcReduction="10000"/>
          </a:bodyPr>
          <a:lstStyle/>
          <a:p>
            <a:pPr marL="342900" indent="-342900">
              <a:lnSpc>
                <a:spcPct val="100000"/>
              </a:lnSpc>
              <a:buFont typeface="+mj-lt"/>
              <a:buAutoNum type="arabicPeriod"/>
            </a:pPr>
            <a:r>
              <a:rPr lang="en-US" sz="1200" dirty="0">
                <a:solidFill>
                  <a:schemeClr val="tx1"/>
                </a:solidFill>
              </a:rPr>
              <a:t>Security and Risk Management Team Members</a:t>
            </a:r>
          </a:p>
          <a:p>
            <a:pPr marL="342900" indent="-342900">
              <a:lnSpc>
                <a:spcPct val="100000"/>
              </a:lnSpc>
              <a:buFont typeface="+mj-lt"/>
              <a:buAutoNum type="arabicPeriod"/>
            </a:pPr>
            <a:r>
              <a:rPr lang="en-US" sz="1200" dirty="0">
                <a:solidFill>
                  <a:schemeClr val="tx1"/>
                </a:solidFill>
              </a:rPr>
              <a:t>Blue and Red Team Members</a:t>
            </a:r>
          </a:p>
          <a:p>
            <a:pPr marL="342900" indent="-342900">
              <a:lnSpc>
                <a:spcPct val="100000"/>
              </a:lnSpc>
              <a:buFont typeface="+mj-lt"/>
              <a:buAutoNum type="arabicPeriod"/>
            </a:pPr>
            <a:r>
              <a:rPr lang="en-US" sz="1200" dirty="0">
                <a:solidFill>
                  <a:schemeClr val="tx1"/>
                </a:solidFill>
              </a:rPr>
              <a:t>AI Team Members (Business and Technology)</a:t>
            </a:r>
          </a:p>
          <a:p>
            <a:pPr marL="342900" indent="-342900">
              <a:lnSpc>
                <a:spcPct val="100000"/>
              </a:lnSpc>
              <a:buFont typeface="+mj-lt"/>
              <a:buAutoNum type="arabicPeriod"/>
            </a:pPr>
            <a:r>
              <a:rPr lang="en-US" sz="1200" dirty="0">
                <a:solidFill>
                  <a:schemeClr val="tx1"/>
                </a:solidFill>
              </a:rPr>
              <a:t>AI Governance and Ethics </a:t>
            </a:r>
          </a:p>
          <a:p>
            <a:pPr marL="342900" indent="-342900">
              <a:lnSpc>
                <a:spcPct val="100000"/>
              </a:lnSpc>
              <a:buFont typeface="+mj-lt"/>
              <a:buAutoNum type="arabicPeriod"/>
            </a:pPr>
            <a:r>
              <a:rPr lang="en-US" sz="1200" dirty="0">
                <a:solidFill>
                  <a:schemeClr val="tx1"/>
                </a:solidFill>
              </a:rPr>
              <a:t>Systems Engineers</a:t>
            </a:r>
          </a:p>
          <a:p>
            <a:pPr marL="342900" indent="-342900">
              <a:lnSpc>
                <a:spcPct val="100000"/>
              </a:lnSpc>
              <a:buFont typeface="+mj-lt"/>
              <a:buAutoNum type="arabicPeriod"/>
            </a:pPr>
            <a:r>
              <a:rPr lang="en-US" sz="1200" dirty="0">
                <a:solidFill>
                  <a:schemeClr val="tx1"/>
                </a:solidFill>
              </a:rPr>
              <a:t>Software Developers</a:t>
            </a:r>
          </a:p>
          <a:p>
            <a:pPr marL="342900" indent="-342900">
              <a:lnSpc>
                <a:spcPct val="100000"/>
              </a:lnSpc>
              <a:buFont typeface="+mj-lt"/>
              <a:buAutoNum type="arabicPeriod"/>
            </a:pPr>
            <a:r>
              <a:rPr lang="en-US" sz="1200" dirty="0">
                <a:solidFill>
                  <a:schemeClr val="tx1"/>
                </a:solidFill>
              </a:rPr>
              <a:t>Product Managers</a:t>
            </a:r>
          </a:p>
          <a:p>
            <a:pPr marL="342900" indent="-342900">
              <a:lnSpc>
                <a:spcPct val="100000"/>
              </a:lnSpc>
              <a:buFont typeface="+mj-lt"/>
              <a:buAutoNum type="arabicPeriod"/>
            </a:pPr>
            <a:r>
              <a:rPr lang="en-US" sz="1200" dirty="0">
                <a:solidFill>
                  <a:schemeClr val="tx1"/>
                </a:solidFill>
              </a:rPr>
              <a:t>Project Managers</a:t>
            </a:r>
          </a:p>
          <a:p>
            <a:pPr marL="342900" indent="-342900">
              <a:lnSpc>
                <a:spcPct val="100000"/>
              </a:lnSpc>
              <a:buFont typeface="+mj-lt"/>
              <a:buAutoNum type="arabicPeriod"/>
            </a:pPr>
            <a:r>
              <a:rPr lang="en-US" sz="1200" dirty="0">
                <a:solidFill>
                  <a:schemeClr val="tx1"/>
                </a:solidFill>
              </a:rPr>
              <a:t>Portfolio Managers</a:t>
            </a:r>
          </a:p>
          <a:p>
            <a:pPr marL="342900" indent="-342900">
              <a:lnSpc>
                <a:spcPct val="100000"/>
              </a:lnSpc>
              <a:buFont typeface="+mj-lt"/>
              <a:buAutoNum type="arabicPeriod"/>
            </a:pPr>
            <a:r>
              <a:rPr lang="en-US" sz="1200" dirty="0">
                <a:solidFill>
                  <a:schemeClr val="tx1"/>
                </a:solidFill>
              </a:rPr>
              <a:t>Vendor manager</a:t>
            </a:r>
          </a:p>
          <a:p>
            <a:pPr marL="342900" indent="-342900">
              <a:lnSpc>
                <a:spcPct val="100000"/>
              </a:lnSpc>
              <a:buFont typeface="+mj-lt"/>
              <a:buAutoNum type="arabicPeriod"/>
            </a:pPr>
            <a:r>
              <a:rPr lang="en-US" sz="1200" dirty="0">
                <a:solidFill>
                  <a:schemeClr val="tx1"/>
                </a:solidFill>
              </a:rPr>
              <a:t>Legal </a:t>
            </a:r>
          </a:p>
          <a:p>
            <a:endParaRPr lang="en-US" sz="1400" dirty="0">
              <a:solidFill>
                <a:schemeClr val="tx1"/>
              </a:solidFill>
            </a:endParaRPr>
          </a:p>
        </p:txBody>
      </p:sp>
      <p:sp>
        <p:nvSpPr>
          <p:cNvPr id="5" name="TextBox 4">
            <a:extLst>
              <a:ext uri="{FF2B5EF4-FFF2-40B4-BE49-F238E27FC236}">
                <a16:creationId xmlns:a16="http://schemas.microsoft.com/office/drawing/2014/main" id="{CBF82268-2E0C-C054-45C2-53D7D524046F}"/>
              </a:ext>
            </a:extLst>
          </p:cNvPr>
          <p:cNvSpPr txBox="1"/>
          <p:nvPr/>
        </p:nvSpPr>
        <p:spPr>
          <a:xfrm>
            <a:off x="2532993" y="702156"/>
            <a:ext cx="6096000" cy="1061829"/>
          </a:xfrm>
          <a:prstGeom prst="rect">
            <a:avLst/>
          </a:prstGeom>
          <a:noFill/>
        </p:spPr>
        <p:txBody>
          <a:bodyPr wrap="square">
            <a:spAutoFit/>
          </a:bodyPr>
          <a:lstStyle/>
          <a:p>
            <a:r>
              <a:rPr lang="en-US" b="1">
                <a:solidFill>
                  <a:srgbClr val="003399"/>
                </a:solidFill>
              </a:rPr>
              <a:t> </a:t>
            </a:r>
            <a:r>
              <a:rPr lang="en-US" sz="1800" b="1" dirty="0">
                <a:solidFill>
                  <a:srgbClr val="003399"/>
                </a:solidFill>
              </a:rPr>
              <a:t>Planning of </a:t>
            </a:r>
            <a:r>
              <a:rPr lang="en-US" sz="1800" b="1" dirty="0" err="1">
                <a:solidFill>
                  <a:srgbClr val="003399"/>
                </a:solidFill>
              </a:rPr>
              <a:t>GenAI</a:t>
            </a:r>
            <a:r>
              <a:rPr lang="en-US" sz="1800" b="1" dirty="0">
                <a:solidFill>
                  <a:srgbClr val="003399"/>
                </a:solidFill>
              </a:rPr>
              <a:t> and LLM Security Assessment </a:t>
            </a:r>
            <a:br>
              <a:rPr lang="en-US" sz="2700" b="1" dirty="0">
                <a:solidFill>
                  <a:srgbClr val="003399"/>
                </a:solidFill>
              </a:rPr>
            </a:br>
            <a:br>
              <a:rPr lang="en-US" sz="2700" b="1" dirty="0">
                <a:solidFill>
                  <a:srgbClr val="003399"/>
                </a:solidFill>
              </a:rPr>
            </a:br>
            <a:endParaRPr lang="en-US" dirty="0"/>
          </a:p>
        </p:txBody>
      </p:sp>
    </p:spTree>
    <p:extLst>
      <p:ext uri="{BB962C8B-B14F-4D97-AF65-F5344CB8AC3E}">
        <p14:creationId xmlns:p14="http://schemas.microsoft.com/office/powerpoint/2010/main" val="3413133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87B37-723E-AB15-02F4-FA663351D0AE}"/>
              </a:ext>
            </a:extLst>
          </p:cNvPr>
          <p:cNvSpPr>
            <a:spLocks noGrp="1"/>
          </p:cNvSpPr>
          <p:nvPr>
            <p:ph type="title"/>
          </p:nvPr>
        </p:nvSpPr>
        <p:spPr>
          <a:xfrm>
            <a:off x="665275" y="288290"/>
            <a:ext cx="11029616" cy="1188720"/>
          </a:xfrm>
        </p:spPr>
        <p:txBody>
          <a:bodyPr/>
          <a:lstStyle/>
          <a:p>
            <a:r>
              <a:rPr lang="en-US" sz="2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2: OWASP LLM Top 10 Assessment Questions</a:t>
            </a:r>
            <a:endParaRPr lang="en-US" dirty="0"/>
          </a:p>
        </p:txBody>
      </p:sp>
      <p:sp>
        <p:nvSpPr>
          <p:cNvPr id="3" name="Content Placeholder 2">
            <a:extLst>
              <a:ext uri="{FF2B5EF4-FFF2-40B4-BE49-F238E27FC236}">
                <a16:creationId xmlns:a16="http://schemas.microsoft.com/office/drawing/2014/main" id="{F0AEE632-3824-86A5-F576-35FB3C1E4978}"/>
              </a:ext>
            </a:extLst>
          </p:cNvPr>
          <p:cNvSpPr>
            <a:spLocks noGrp="1"/>
          </p:cNvSpPr>
          <p:nvPr>
            <p:ph idx="1"/>
          </p:nvPr>
        </p:nvSpPr>
        <p:spPr/>
        <p:txBody>
          <a:bodyPr>
            <a:normAutofit/>
          </a:bodyPr>
          <a:lstStyle/>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familiar are you with the OWASP LLM Top 10 vulnerabilities and their impact on AI systems?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steps do you take to prevent prompt injection attacks in AI-based applications?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handle insecure output handling to prevent XSS, CSRF, and other security risks?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explain the measures taken to detect and mitigate training data poisoning in AI models?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protect AI models from denial-of-service (DoS) attacks and resource exhaustion?</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strategies are in place to mitigate supply chain vulnerabilities in AI solutions?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prevent sensitive information disclosure in AI-generated outputs?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design considerations to ensure secure plugins and prevent remote code execution?</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prevent excessive agency and unintended consequences in AI systems?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address overreliance on AI systems and ensure appropriate human oversight and intervention?</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dirty="0"/>
          </a:p>
        </p:txBody>
      </p:sp>
    </p:spTree>
    <p:extLst>
      <p:ext uri="{BB962C8B-B14F-4D97-AF65-F5344CB8AC3E}">
        <p14:creationId xmlns:p14="http://schemas.microsoft.com/office/powerpoint/2010/main" val="1159274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59058-8166-3144-A62B-9D598B7D4DCE}"/>
              </a:ext>
            </a:extLst>
          </p:cNvPr>
          <p:cNvSpPr>
            <a:spLocks noGrp="1"/>
          </p:cNvSpPr>
          <p:nvPr>
            <p:ph type="title"/>
          </p:nvPr>
        </p:nvSpPr>
        <p:spPr>
          <a:xfrm>
            <a:off x="581192" y="702156"/>
            <a:ext cx="11029616" cy="706230"/>
          </a:xfrm>
        </p:spPr>
        <p:txBody>
          <a:bodyPr>
            <a:normAutofit fontScale="90000"/>
          </a:bodyPr>
          <a:lstStyle/>
          <a:p>
            <a:r>
              <a:rPr lang="en-US" sz="2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3: MITRE ATLAS Inspired Assessment Questions (Generic)</a:t>
            </a:r>
            <a:endParaRPr lang="en-US" dirty="0"/>
          </a:p>
        </p:txBody>
      </p:sp>
      <p:sp>
        <p:nvSpPr>
          <p:cNvPr id="3" name="Content Placeholder 2">
            <a:extLst>
              <a:ext uri="{FF2B5EF4-FFF2-40B4-BE49-F238E27FC236}">
                <a16:creationId xmlns:a16="http://schemas.microsoft.com/office/drawing/2014/main" id="{B953146D-D2D4-23B8-EA45-AFE53B7B3DF7}"/>
              </a:ext>
            </a:extLst>
          </p:cNvPr>
          <p:cNvSpPr>
            <a:spLocks noGrp="1"/>
          </p:cNvSpPr>
          <p:nvPr>
            <p:ph idx="1"/>
          </p:nvPr>
        </p:nvSpPr>
        <p:spPr>
          <a:xfrm>
            <a:off x="581191" y="1828800"/>
            <a:ext cx="11029616" cy="4508938"/>
          </a:xfrm>
        </p:spPr>
        <p:txBody>
          <a:bodyPr/>
          <a:lstStyle/>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assess and defend against reconnaissance tactics targeting AI systems?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strategies are implemented to prevent resource development attacks in AI environments?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measures taken to secure initial access to AI systems and data?</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protect AI model access from unauthorized users or malicious actors?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detect and respond to execution-based attacks targeting AI systems?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ensure persistence and availability of AI services while preventing attacks?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explain the strategies for detecting and mitigating privilege escalation in AI environments?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evade AI system defenses and detect evasion tactics?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protect against credential access attacks targeting AI systems and data?</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dirty="0"/>
          </a:p>
        </p:txBody>
      </p:sp>
    </p:spTree>
    <p:extLst>
      <p:ext uri="{BB962C8B-B14F-4D97-AF65-F5344CB8AC3E}">
        <p14:creationId xmlns:p14="http://schemas.microsoft.com/office/powerpoint/2010/main" val="727662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AE54D-2DBA-0705-31D9-3E2B5220A351}"/>
              </a:ext>
            </a:extLst>
          </p:cNvPr>
          <p:cNvSpPr>
            <a:spLocks noGrp="1"/>
          </p:cNvSpPr>
          <p:nvPr>
            <p:ph type="title"/>
          </p:nvPr>
        </p:nvSpPr>
        <p:spPr/>
        <p:txBody>
          <a:bodyPr>
            <a:normAutofit fontScale="90000"/>
          </a:bodyPr>
          <a:lstStyle/>
          <a:p>
            <a:r>
              <a:rPr lang="en-US" sz="2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assess and defend against reconnaissance tactics targeting AI systems?</a:t>
            </a:r>
            <a:br>
              <a:rPr lang="en-US" sz="2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0595BC0-9223-E14F-0707-8C242ACD20A9}"/>
              </a:ext>
            </a:extLst>
          </p:cNvPr>
          <p:cNvSpPr>
            <a:spLocks noGrp="1"/>
          </p:cNvSpPr>
          <p:nvPr>
            <p:ph idx="1"/>
          </p:nvPr>
        </p:nvSpPr>
        <p:spPr>
          <a:xfrm>
            <a:off x="581192" y="1650125"/>
            <a:ext cx="11221924" cy="5339255"/>
          </a:xfrm>
        </p:spPr>
        <p:txBody>
          <a:bodyPr>
            <a:normAutofit fontScale="70000" lnSpcReduction="20000"/>
          </a:bodyPr>
          <a:lstStyle/>
          <a:p>
            <a:r>
              <a:rPr lang="en-US" dirty="0"/>
              <a:t>What are common reconnaissance tactics used by attackers to gather information about AI systems?</a:t>
            </a:r>
          </a:p>
          <a:p>
            <a:endParaRPr lang="en-US" dirty="0"/>
          </a:p>
          <a:p>
            <a:r>
              <a:rPr lang="en-US" dirty="0"/>
              <a:t>How can you identify signs of reconnaissance activity targeting your AI infrastructure?</a:t>
            </a:r>
          </a:p>
          <a:p>
            <a:endParaRPr lang="en-US" dirty="0"/>
          </a:p>
          <a:p>
            <a:r>
              <a:rPr lang="en-US" dirty="0"/>
              <a:t>What tools and techniques can be used to monitor for reconnaissance attempts against AI models and systems?</a:t>
            </a:r>
          </a:p>
          <a:p>
            <a:endParaRPr lang="en-US" dirty="0"/>
          </a:p>
          <a:p>
            <a:r>
              <a:rPr lang="en-US" dirty="0"/>
              <a:t>How do you assess the security posture of AI systems to determine vulnerabilities to reconnaissance attacks?</a:t>
            </a:r>
          </a:p>
          <a:p>
            <a:endParaRPr lang="en-US" dirty="0"/>
          </a:p>
          <a:p>
            <a:r>
              <a:rPr lang="en-US" dirty="0"/>
              <a:t>What role does threat intelligence play in defending against reconnaissance tactics targeting AI systems?</a:t>
            </a:r>
          </a:p>
          <a:p>
            <a:endParaRPr lang="en-US" dirty="0"/>
          </a:p>
          <a:p>
            <a:r>
              <a:rPr lang="en-US" dirty="0"/>
              <a:t>How can you implement network segmentation and isolation to protect AI systems from reconnaissance activities?</a:t>
            </a:r>
          </a:p>
          <a:p>
            <a:endParaRPr lang="en-US" dirty="0"/>
          </a:p>
          <a:p>
            <a:r>
              <a:rPr lang="en-US" dirty="0"/>
              <a:t>What are the best practices for securing APIs and endpoints to prevent reconnaissance attacks on AI systems?</a:t>
            </a:r>
          </a:p>
          <a:p>
            <a:endParaRPr lang="en-US" dirty="0"/>
          </a:p>
          <a:p>
            <a:r>
              <a:rPr lang="en-US" dirty="0"/>
              <a:t>How can logging and auditing help in detecting and responding to reconnaissance tactics against AI infrastructure?</a:t>
            </a:r>
          </a:p>
          <a:p>
            <a:endParaRPr lang="en-US" dirty="0"/>
          </a:p>
          <a:p>
            <a:r>
              <a:rPr lang="en-US" dirty="0"/>
              <a:t>What measures can be taken to obfuscate or limit the exposure of AI system components to reconnaissance attempts?</a:t>
            </a:r>
          </a:p>
          <a:p>
            <a:endParaRPr lang="en-US" dirty="0"/>
          </a:p>
          <a:p>
            <a:r>
              <a:rPr lang="en-US" dirty="0"/>
              <a:t>How do you train and educate your security team to recognize and respond to reconnaissance activities targeting AI systems?</a:t>
            </a:r>
          </a:p>
          <a:p>
            <a:endParaRPr lang="en-US" dirty="0"/>
          </a:p>
        </p:txBody>
      </p:sp>
    </p:spTree>
    <p:extLst>
      <p:ext uri="{BB962C8B-B14F-4D97-AF65-F5344CB8AC3E}">
        <p14:creationId xmlns:p14="http://schemas.microsoft.com/office/powerpoint/2010/main" val="1868618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2A7DB-7F09-A87F-F628-2285AAD0D5F8}"/>
              </a:ext>
            </a:extLst>
          </p:cNvPr>
          <p:cNvSpPr>
            <a:spLocks noGrp="1"/>
          </p:cNvSpPr>
          <p:nvPr>
            <p:ph type="title"/>
          </p:nvPr>
        </p:nvSpPr>
        <p:spPr>
          <a:xfrm>
            <a:off x="581192" y="702156"/>
            <a:ext cx="11029616" cy="496023"/>
          </a:xfrm>
        </p:spPr>
        <p:txBody>
          <a:bodyPr>
            <a:normAutofit fontScale="90000"/>
          </a:bodyPr>
          <a:lstStyle/>
          <a:p>
            <a:r>
              <a:rPr lang="en-US" sz="2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3: MITRE ATLAS Inspired Assessment Questions – Part 1</a:t>
            </a:r>
            <a:endParaRPr lang="en-US" dirty="0"/>
          </a:p>
        </p:txBody>
      </p:sp>
      <p:sp>
        <p:nvSpPr>
          <p:cNvPr id="3" name="Content Placeholder 2">
            <a:extLst>
              <a:ext uri="{FF2B5EF4-FFF2-40B4-BE49-F238E27FC236}">
                <a16:creationId xmlns:a16="http://schemas.microsoft.com/office/drawing/2014/main" id="{173F6CBB-37A0-7DBB-22AD-739B03E23A6E}"/>
              </a:ext>
            </a:extLst>
          </p:cNvPr>
          <p:cNvSpPr>
            <a:spLocks noGrp="1"/>
          </p:cNvSpPr>
          <p:nvPr>
            <p:ph idx="1"/>
          </p:nvPr>
        </p:nvSpPr>
        <p:spPr>
          <a:xfrm>
            <a:off x="455068" y="960678"/>
            <a:ext cx="11155740" cy="6244164"/>
          </a:xfrm>
        </p:spPr>
        <p:txBody>
          <a:bodyPr>
            <a:normAutofit/>
          </a:bodyPr>
          <a:lstStyle/>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your reconnaissance tactics as they pertain to securing large language models (LLMs)?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develop and manage resources related to LLM security?</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do you have in place to prevent unauthorized initial access to your LLM infrastructure?</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control access to and secure your ML model data?</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strategies do you employ for secure execution of LLM-related tasks and processes?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ensure persistence and continuity in LLM security measures?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mechanisms do you have for detecting and preventing privilege escalation attacks against your LLMs?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your defense evasion techniques specific to protecting LLMs?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secure credentials used in LLM-related operations and access?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methods do you use for discovery and identification of potential LLM-related vulnerabilities?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collect and analyze data related to LLM security incidents?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your strategies for staging ML attacks against LLMs for testing and validation?</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do you have in place to prevent exfiltration of sensitive LLM-related data?</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assess the impact of security incidents or attacks on your LLM infrastructure?</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Are there specific threat modeling techniques you use for LLM security?</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a:buFont typeface="+mj-lt"/>
              <a:buAutoNum type="arabicPeriod"/>
            </a:pPr>
            <a:endParaRPr lang="en-US" sz="1600" dirty="0"/>
          </a:p>
        </p:txBody>
      </p:sp>
    </p:spTree>
    <p:extLst>
      <p:ext uri="{BB962C8B-B14F-4D97-AF65-F5344CB8AC3E}">
        <p14:creationId xmlns:p14="http://schemas.microsoft.com/office/powerpoint/2010/main" val="3669544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91881-92E6-8D5C-6EE6-71FB02415274}"/>
              </a:ext>
            </a:extLst>
          </p:cNvPr>
          <p:cNvSpPr>
            <a:spLocks noGrp="1"/>
          </p:cNvSpPr>
          <p:nvPr>
            <p:ph type="title"/>
          </p:nvPr>
        </p:nvSpPr>
        <p:spPr/>
        <p:txBody>
          <a:bodyPr/>
          <a:lstStyle/>
          <a:p>
            <a:r>
              <a:rPr lang="en-US" sz="2800" b="1"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3: MITRE ATLAS Tactics - Part 2</a:t>
            </a:r>
            <a:br>
              <a:rPr lang="en-US" sz="2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740D370-7F7E-8D68-3320-A82AC334B6CF}"/>
              </a:ext>
            </a:extLst>
          </p:cNvPr>
          <p:cNvSpPr>
            <a:spLocks noGrp="1"/>
          </p:cNvSpPr>
          <p:nvPr>
            <p:ph idx="1"/>
          </p:nvPr>
        </p:nvSpPr>
        <p:spPr>
          <a:xfrm>
            <a:off x="493986" y="1534510"/>
            <a:ext cx="11116821" cy="5323490"/>
          </a:xfrm>
        </p:spPr>
        <p:txBody>
          <a:bodyPr>
            <a:normAutofit fontScale="85000" lnSpcReduction="20000"/>
          </a:bodyPr>
          <a:lstStyle/>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Do you regularly update and patch your LLMs and related systems to address known vulnerabilities?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conduct security testing and validation of your LLMs before deployment?</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incident response procedures do you have in place for LLM-related security events?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your access control mechanisms for LLM-related resources and data?</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monitor and analyze LLM-related logs and events for security purposes?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encryption methods do you use to protect data processed by LLMs?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manage, and secure API endpoints used by LLMs for data exchange?</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examples of security awareness training specific to LLM-related risks for your personnel?</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handle security incidents involving LLMs that impact customer data?</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strategies do you use for secure storage and management of LLM training data?</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Do you have redundancy and failover mechanisms in place for critical LLM components?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ensure compliance with regulatory requirements related to LLM security?</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role-based access controls (RBAC) do you implement for LLM administration and usage?</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your disaster recovery plans specific to LLM-related disruptions?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manage and secure user authentication and authorization for LLM access?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network segmentation measures do you employ to isolate LLM-related traffic?</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validate the integrity and authenticity of LLM models and outputs?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your secure coding practices for LLM-related software and applications?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handle and mitigate insider threats related to LLMs?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data loss prevention (DLP) measures do you have in place for LLM-related data?</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conduct vulnerability assessments and penetration testing for LLMs?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examples of LLM-specific security incidents you have encountered and resolved?</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stay updated on emerging threats and vulnerabilities relevant to LLMs?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encryption key management practices do you follow for LLM-related operations?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your incident response playbook for LLM security breaches?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dirty="0"/>
          </a:p>
        </p:txBody>
      </p:sp>
    </p:spTree>
    <p:extLst>
      <p:ext uri="{BB962C8B-B14F-4D97-AF65-F5344CB8AC3E}">
        <p14:creationId xmlns:p14="http://schemas.microsoft.com/office/powerpoint/2010/main" val="2548631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5486-BD4E-BA61-FDAD-48B0FBDF54BB}"/>
              </a:ext>
            </a:extLst>
          </p:cNvPr>
          <p:cNvSpPr>
            <a:spLocks noGrp="1"/>
          </p:cNvSpPr>
          <p:nvPr>
            <p:ph type="title"/>
          </p:nvPr>
        </p:nvSpPr>
        <p:spPr>
          <a:xfrm>
            <a:off x="581192" y="1198179"/>
            <a:ext cx="11029616" cy="464492"/>
          </a:xfrm>
        </p:spPr>
        <p:txBody>
          <a:bodyPr>
            <a:normAutofit fontScale="90000"/>
          </a:bodyPr>
          <a:lstStyle/>
          <a:p>
            <a:r>
              <a:rPr lang="en-US" b="1" kern="0" dirty="0">
                <a:solidFill>
                  <a:srgbClr val="0D0D0D"/>
                </a:solidFill>
                <a:effectLst/>
                <a:latin typeface="Segoe UI" panose="020B0502040204020203" pitchFamily="34" charset="0"/>
                <a:ea typeface="Times New Roman" panose="02020603050405020304" pitchFamily="18" charset="0"/>
              </a:rPr>
              <a:t>Task 4: Resources Assessment Questions</a:t>
            </a:r>
            <a:endParaRPr lang="en-US" sz="4000" dirty="0"/>
          </a:p>
        </p:txBody>
      </p:sp>
      <p:sp>
        <p:nvSpPr>
          <p:cNvPr id="3" name="Content Placeholder 2">
            <a:extLst>
              <a:ext uri="{FF2B5EF4-FFF2-40B4-BE49-F238E27FC236}">
                <a16:creationId xmlns:a16="http://schemas.microsoft.com/office/drawing/2014/main" id="{8B87A988-ACC8-2F56-F0B7-C9B6F7EF0593}"/>
              </a:ext>
            </a:extLst>
          </p:cNvPr>
          <p:cNvSpPr>
            <a:spLocks noGrp="1"/>
          </p:cNvSpPr>
          <p:nvPr>
            <p:ph idx="1"/>
          </p:nvPr>
        </p:nvSpPr>
        <p:spPr>
          <a:xfrm>
            <a:off x="444557" y="1662671"/>
            <a:ext cx="11029615" cy="4808702"/>
          </a:xfrm>
        </p:spPr>
        <p:txBody>
          <a:bodyPr/>
          <a:lstStyle/>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collaborate with security teams and stakeholders to address AI security challenges?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role of AI security policies, procedures, and standards in your Business Unit?</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tools and technologies do you use for AI security testing, monitoring, and analysis?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handle incident response and recovery in the event of AI security incidents?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Any knowledge of threat modeling and risk assessment in AI security?</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communicate AI security risks and strategies to non-technical stakeholders?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dirty="0"/>
          </a:p>
        </p:txBody>
      </p:sp>
    </p:spTree>
    <p:extLst>
      <p:ext uri="{BB962C8B-B14F-4D97-AF65-F5344CB8AC3E}">
        <p14:creationId xmlns:p14="http://schemas.microsoft.com/office/powerpoint/2010/main" val="3821671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1AD2B-251B-A5AB-B207-3D0985A26BBD}"/>
              </a:ext>
            </a:extLst>
          </p:cNvPr>
          <p:cNvSpPr>
            <a:spLocks noGrp="1"/>
          </p:cNvSpPr>
          <p:nvPr>
            <p:ph type="title"/>
          </p:nvPr>
        </p:nvSpPr>
        <p:spPr>
          <a:xfrm>
            <a:off x="581192" y="702156"/>
            <a:ext cx="11029616" cy="601127"/>
          </a:xfrm>
        </p:spPr>
        <p:txBody>
          <a:bodyPr/>
          <a:lstStyle/>
          <a:p>
            <a:r>
              <a:rPr lang="en-US" sz="2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5: AI Business Assessment Questions</a:t>
            </a:r>
            <a:endParaRPr lang="en-US" dirty="0"/>
          </a:p>
        </p:txBody>
      </p:sp>
      <p:sp>
        <p:nvSpPr>
          <p:cNvPr id="3" name="Content Placeholder 2">
            <a:extLst>
              <a:ext uri="{FF2B5EF4-FFF2-40B4-BE49-F238E27FC236}">
                <a16:creationId xmlns:a16="http://schemas.microsoft.com/office/drawing/2014/main" id="{FF13556F-9DE5-4730-B0B9-8F8B38EFE0D2}"/>
              </a:ext>
            </a:extLst>
          </p:cNvPr>
          <p:cNvSpPr>
            <a:spLocks noGrp="1"/>
          </p:cNvSpPr>
          <p:nvPr>
            <p:ph idx="1"/>
          </p:nvPr>
        </p:nvSpPr>
        <p:spPr>
          <a:xfrm>
            <a:off x="665275" y="2246270"/>
            <a:ext cx="11029615" cy="3634486"/>
          </a:xfrm>
        </p:spPr>
        <p:txBody>
          <a:bodyPr>
            <a:normAutofit lnSpcReduction="10000"/>
          </a:bodyPr>
          <a:lstStyle/>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AI strategy align with the Business Unit's overall business objectives and goals?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ensure that AI solutions comply with legal and regulatory requirements, including data privacy laws?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address ethical considerations and biases in AI decision-making processes?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evaluating and selecting AI technologies and vendors based on security and compliance criteria?</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assess the potential risks and impact of AI failures or vulnerabilities on business operations?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strategies are implemented to monitor and audit AI systems for security incidents and anomalies?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Business Unit handle data governance, access controls, and data protection in AI projects?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are the procedures for reporting and responding to AI-related security incidents and breaches?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FF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measure the ROI (Return on Investment) and business value derived from AI implementations?</a:t>
            </a:r>
            <a:endParaRPr lang="en-US" sz="1800" kern="100" dirty="0">
              <a:solidFill>
                <a:srgbClr val="FF0000"/>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98896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6BCA6-DA69-FFA5-4741-E39B325ADA2D}"/>
              </a:ext>
            </a:extLst>
          </p:cNvPr>
          <p:cNvSpPr>
            <a:spLocks noGrp="1"/>
          </p:cNvSpPr>
          <p:nvPr>
            <p:ph type="title"/>
          </p:nvPr>
        </p:nvSpPr>
        <p:spPr/>
        <p:txBody>
          <a:bodyPr/>
          <a:lstStyle/>
          <a:p>
            <a:r>
              <a:rPr lang="en-US" sz="2800" b="1"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6: AI Developer Assessment Questions</a:t>
            </a:r>
            <a:endParaRPr lang="en-US" dirty="0"/>
          </a:p>
        </p:txBody>
      </p:sp>
      <p:sp>
        <p:nvSpPr>
          <p:cNvPr id="3" name="Content Placeholder 2">
            <a:extLst>
              <a:ext uri="{FF2B5EF4-FFF2-40B4-BE49-F238E27FC236}">
                <a16:creationId xmlns:a16="http://schemas.microsoft.com/office/drawing/2014/main" id="{DEC90FA9-55ED-E3D5-1FA4-1DBAB4475FA8}"/>
              </a:ext>
            </a:extLst>
          </p:cNvPr>
          <p:cNvSpPr>
            <a:spLocks noGrp="1"/>
          </p:cNvSpPr>
          <p:nvPr>
            <p:ph idx="1"/>
          </p:nvPr>
        </p:nvSpPr>
        <p:spPr/>
        <p:txBody>
          <a:bodyPr>
            <a:normAutofit fontScale="92500" lnSpcReduction="10000"/>
          </a:bodyPr>
          <a:lstStyle/>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security best practices do you follow during the development and deployment of AI models and applications?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explain how you mitigate potential risks associated with OWASP LLM Top 10 vulnerabilities in AI systems?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steps are taken to ensure data integrity, confidentiality, and availability in AI projects?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validate and test AI models for accuracy, robustness, and reliability?</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address bias, fairness, and transparency in AI algorithms and decision-making?</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securing AI training data and preventing data poisoning attacks?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implement secure coding practices and secure software development lifecycle (SDLC) in AI projects?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security controls are integrated into AI applications to protect against insider threats and unauthorized access?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manage and update AI models to address evolving security threats and vulnerabilities?</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D0D0D"/>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examples of AI-related security challenges you've encountered and how they were resolved?</a:t>
            </a:r>
            <a:endParaRPr lang="en-US" sz="1800" kern="100" dirty="0">
              <a:solidFill>
                <a:srgbClr val="0D0D0D"/>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dirty="0"/>
          </a:p>
        </p:txBody>
      </p:sp>
    </p:spTree>
    <p:extLst>
      <p:ext uri="{BB962C8B-B14F-4D97-AF65-F5344CB8AC3E}">
        <p14:creationId xmlns:p14="http://schemas.microsoft.com/office/powerpoint/2010/main" val="1502018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3772EE4-ED5E-4D3A-A306-B22CF86678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601200"/>
            <a:ext cx="3703320" cy="578936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75B56B2-D649-20D1-FD1D-BD4DE6982AEA}"/>
              </a:ext>
            </a:extLst>
          </p:cNvPr>
          <p:cNvSpPr>
            <a:spLocks noGrp="1"/>
          </p:cNvSpPr>
          <p:nvPr>
            <p:ph type="title"/>
          </p:nvPr>
        </p:nvSpPr>
        <p:spPr>
          <a:xfrm>
            <a:off x="672280" y="944752"/>
            <a:ext cx="3259016" cy="526696"/>
          </a:xfrm>
        </p:spPr>
        <p:txBody>
          <a:bodyPr>
            <a:normAutofit/>
          </a:bodyPr>
          <a:lstStyle/>
          <a:p>
            <a:r>
              <a:rPr lang="en-US" dirty="0">
                <a:solidFill>
                  <a:srgbClr val="FFFFFF"/>
                </a:solidFill>
              </a:rPr>
              <a:t>Stakeholders</a:t>
            </a:r>
          </a:p>
        </p:txBody>
      </p:sp>
      <p:sp>
        <p:nvSpPr>
          <p:cNvPr id="20" name="Rectangle 19">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1">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4" name="Rectangle 23">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0CBF2E95-4997-8BA1-2FDF-60E93A73C97A}"/>
              </a:ext>
            </a:extLst>
          </p:cNvPr>
          <p:cNvSpPr>
            <a:spLocks noGrp="1"/>
          </p:cNvSpPr>
          <p:nvPr>
            <p:ph idx="1"/>
          </p:nvPr>
        </p:nvSpPr>
        <p:spPr>
          <a:xfrm>
            <a:off x="672280" y="1471448"/>
            <a:ext cx="3259016" cy="4785352"/>
          </a:xfrm>
        </p:spPr>
        <p:txBody>
          <a:bodyPr anchor="t">
            <a:normAutofit/>
          </a:bodyPr>
          <a:lstStyle/>
          <a:p>
            <a:pPr marL="342900" indent="-342900">
              <a:lnSpc>
                <a:spcPct val="100000"/>
              </a:lnSpc>
              <a:buFont typeface="+mj-lt"/>
              <a:buAutoNum type="arabicPeriod"/>
            </a:pPr>
            <a:r>
              <a:rPr lang="en-US" sz="1800" dirty="0">
                <a:solidFill>
                  <a:srgbClr val="FFFFFF"/>
                </a:solidFill>
              </a:rPr>
              <a:t>Security and Risk Management Team Members</a:t>
            </a:r>
          </a:p>
          <a:p>
            <a:pPr marL="342900" indent="-342900">
              <a:lnSpc>
                <a:spcPct val="100000"/>
              </a:lnSpc>
              <a:buFont typeface="+mj-lt"/>
              <a:buAutoNum type="arabicPeriod"/>
            </a:pPr>
            <a:r>
              <a:rPr lang="en-US" sz="1800" dirty="0">
                <a:solidFill>
                  <a:srgbClr val="FFFFFF"/>
                </a:solidFill>
              </a:rPr>
              <a:t>Blue and Red Team Members</a:t>
            </a:r>
          </a:p>
          <a:p>
            <a:pPr marL="342900" indent="-342900">
              <a:lnSpc>
                <a:spcPct val="100000"/>
              </a:lnSpc>
              <a:buFont typeface="+mj-lt"/>
              <a:buAutoNum type="arabicPeriod"/>
            </a:pPr>
            <a:r>
              <a:rPr lang="en-US" sz="1800" dirty="0">
                <a:solidFill>
                  <a:srgbClr val="FFFFFF"/>
                </a:solidFill>
              </a:rPr>
              <a:t>AI Team Members (Business and Technology)</a:t>
            </a:r>
          </a:p>
          <a:p>
            <a:pPr marL="342900" indent="-342900">
              <a:lnSpc>
                <a:spcPct val="100000"/>
              </a:lnSpc>
              <a:buFont typeface="+mj-lt"/>
              <a:buAutoNum type="arabicPeriod"/>
            </a:pPr>
            <a:r>
              <a:rPr lang="en-US" sz="1800" dirty="0">
                <a:solidFill>
                  <a:srgbClr val="FFFFFF"/>
                </a:solidFill>
              </a:rPr>
              <a:t>AI Governance and Ethics </a:t>
            </a:r>
          </a:p>
          <a:p>
            <a:pPr marL="342900" indent="-342900">
              <a:lnSpc>
                <a:spcPct val="100000"/>
              </a:lnSpc>
              <a:buFont typeface="+mj-lt"/>
              <a:buAutoNum type="arabicPeriod"/>
            </a:pPr>
            <a:r>
              <a:rPr lang="en-US" sz="1800" dirty="0">
                <a:solidFill>
                  <a:srgbClr val="FFFFFF"/>
                </a:solidFill>
              </a:rPr>
              <a:t>Systems Engineers</a:t>
            </a:r>
          </a:p>
          <a:p>
            <a:pPr marL="342900" indent="-342900">
              <a:lnSpc>
                <a:spcPct val="100000"/>
              </a:lnSpc>
              <a:buFont typeface="+mj-lt"/>
              <a:buAutoNum type="arabicPeriod"/>
            </a:pPr>
            <a:r>
              <a:rPr lang="en-US" sz="1800" dirty="0">
                <a:solidFill>
                  <a:srgbClr val="FFFFFF"/>
                </a:solidFill>
              </a:rPr>
              <a:t>Software Developers</a:t>
            </a:r>
          </a:p>
          <a:p>
            <a:pPr marL="342900" indent="-342900">
              <a:lnSpc>
                <a:spcPct val="100000"/>
              </a:lnSpc>
              <a:buFont typeface="+mj-lt"/>
              <a:buAutoNum type="arabicPeriod"/>
            </a:pPr>
            <a:r>
              <a:rPr lang="en-US" sz="1800" dirty="0">
                <a:solidFill>
                  <a:srgbClr val="FFFFFF"/>
                </a:solidFill>
              </a:rPr>
              <a:t>Product Managers</a:t>
            </a:r>
          </a:p>
          <a:p>
            <a:pPr marL="342900" indent="-342900">
              <a:lnSpc>
                <a:spcPct val="100000"/>
              </a:lnSpc>
              <a:buFont typeface="+mj-lt"/>
              <a:buAutoNum type="arabicPeriod"/>
            </a:pPr>
            <a:r>
              <a:rPr lang="en-US" sz="1800" dirty="0">
                <a:solidFill>
                  <a:srgbClr val="FFFFFF"/>
                </a:solidFill>
              </a:rPr>
              <a:t>Project Managers</a:t>
            </a:r>
          </a:p>
          <a:p>
            <a:pPr marL="342900" indent="-342900">
              <a:lnSpc>
                <a:spcPct val="100000"/>
              </a:lnSpc>
              <a:buFont typeface="+mj-lt"/>
              <a:buAutoNum type="arabicPeriod"/>
            </a:pPr>
            <a:r>
              <a:rPr lang="en-US" sz="1800" dirty="0">
                <a:solidFill>
                  <a:srgbClr val="FFFFFF"/>
                </a:solidFill>
              </a:rPr>
              <a:t>Portfolio Managers</a:t>
            </a:r>
          </a:p>
        </p:txBody>
      </p:sp>
      <p:pic>
        <p:nvPicPr>
          <p:cNvPr id="5" name="Picture 4" descr="Colourful carved figures of humans">
            <a:extLst>
              <a:ext uri="{FF2B5EF4-FFF2-40B4-BE49-F238E27FC236}">
                <a16:creationId xmlns:a16="http://schemas.microsoft.com/office/drawing/2014/main" id="{CCF4323A-8A1F-1F05-5EA2-85836B62CD08}"/>
              </a:ext>
            </a:extLst>
          </p:cNvPr>
          <p:cNvPicPr>
            <a:picLocks noChangeAspect="1"/>
          </p:cNvPicPr>
          <p:nvPr/>
        </p:nvPicPr>
        <p:blipFill rotWithShape="1">
          <a:blip r:embed="rId2"/>
          <a:srcRect l="3942" r="3712" b="2"/>
          <a:stretch/>
        </p:blipFill>
        <p:spPr>
          <a:xfrm>
            <a:off x="4241830" y="601200"/>
            <a:ext cx="7503636" cy="5789365"/>
          </a:xfrm>
          <a:prstGeom prst="rect">
            <a:avLst/>
          </a:prstGeom>
        </p:spPr>
      </p:pic>
      <p:sp>
        <p:nvSpPr>
          <p:cNvPr id="6" name="TextBox 5">
            <a:extLst>
              <a:ext uri="{FF2B5EF4-FFF2-40B4-BE49-F238E27FC236}">
                <a16:creationId xmlns:a16="http://schemas.microsoft.com/office/drawing/2014/main" id="{F4C36134-37CC-EA44-DD0F-BEE6B41663F1}"/>
              </a:ext>
            </a:extLst>
          </p:cNvPr>
          <p:cNvSpPr txBox="1"/>
          <p:nvPr/>
        </p:nvSpPr>
        <p:spPr>
          <a:xfrm>
            <a:off x="4994147" y="1471448"/>
            <a:ext cx="6096000" cy="1061829"/>
          </a:xfrm>
          <a:prstGeom prst="rect">
            <a:avLst/>
          </a:prstGeom>
          <a:noFill/>
        </p:spPr>
        <p:txBody>
          <a:bodyPr wrap="square">
            <a:spAutoFit/>
          </a:bodyPr>
          <a:lstStyle/>
          <a:p>
            <a:r>
              <a:rPr lang="en-US" sz="1800" b="1" dirty="0">
                <a:solidFill>
                  <a:srgbClr val="003399"/>
                </a:solidFill>
              </a:rPr>
              <a:t> </a:t>
            </a:r>
            <a:r>
              <a:rPr lang="en-US" b="1" dirty="0">
                <a:solidFill>
                  <a:srgbClr val="003399"/>
                </a:solidFill>
              </a:rPr>
              <a:t> </a:t>
            </a:r>
            <a:r>
              <a:rPr lang="en-US" sz="1800" b="1" dirty="0">
                <a:solidFill>
                  <a:srgbClr val="003399"/>
                </a:solidFill>
              </a:rPr>
              <a:t>Planning of </a:t>
            </a:r>
            <a:r>
              <a:rPr lang="en-US" sz="1800" b="1" dirty="0" err="1">
                <a:solidFill>
                  <a:srgbClr val="003399"/>
                </a:solidFill>
              </a:rPr>
              <a:t>GenAI</a:t>
            </a:r>
            <a:r>
              <a:rPr lang="en-US" sz="1800" b="1" dirty="0">
                <a:solidFill>
                  <a:srgbClr val="003399"/>
                </a:solidFill>
              </a:rPr>
              <a:t> and LLM Security Assessment </a:t>
            </a:r>
            <a:br>
              <a:rPr lang="en-US" sz="2700" b="1" dirty="0">
                <a:solidFill>
                  <a:srgbClr val="003399"/>
                </a:solidFill>
              </a:rPr>
            </a:br>
            <a:br>
              <a:rPr lang="en-US" sz="2700" b="1" dirty="0">
                <a:solidFill>
                  <a:srgbClr val="003399"/>
                </a:solidFill>
              </a:rPr>
            </a:br>
            <a:endParaRPr lang="en-US" dirty="0"/>
          </a:p>
        </p:txBody>
      </p:sp>
    </p:spTree>
    <p:extLst>
      <p:ext uri="{BB962C8B-B14F-4D97-AF65-F5344CB8AC3E}">
        <p14:creationId xmlns:p14="http://schemas.microsoft.com/office/powerpoint/2010/main" val="1887267298"/>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3B5F4-6145-533E-38A7-A09FFEE04477}"/>
              </a:ext>
            </a:extLst>
          </p:cNvPr>
          <p:cNvSpPr>
            <a:spLocks noGrp="1"/>
          </p:cNvSpPr>
          <p:nvPr>
            <p:ph type="title"/>
          </p:nvPr>
        </p:nvSpPr>
        <p:spPr>
          <a:xfrm>
            <a:off x="581192" y="344805"/>
            <a:ext cx="11029616" cy="1188720"/>
          </a:xfrm>
        </p:spPr>
        <p:txBody>
          <a:bodyPr>
            <a:noAutofit/>
          </a:bodyPr>
          <a:lstStyle/>
          <a:p>
            <a:r>
              <a:rPr lang="en-US" sz="20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7: questions related to how a business utilizes AI tools such as </a:t>
            </a:r>
            <a:r>
              <a:rPr lang="en-US" sz="2000" kern="0" dirty="0" err="1">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GenAI</a:t>
            </a:r>
            <a:r>
              <a:rPr lang="en-US" sz="20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for code generation, requirements matching, and other functions Part 1</a:t>
            </a:r>
            <a:br>
              <a:rPr lang="en-US" sz="20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rPr>
            </a:br>
            <a:endParaRPr lang="en-US" sz="2000" dirty="0"/>
          </a:p>
        </p:txBody>
      </p:sp>
      <p:sp>
        <p:nvSpPr>
          <p:cNvPr id="3" name="Content Placeholder 2">
            <a:extLst>
              <a:ext uri="{FF2B5EF4-FFF2-40B4-BE49-F238E27FC236}">
                <a16:creationId xmlns:a16="http://schemas.microsoft.com/office/drawing/2014/main" id="{71A3C005-1F57-72D2-0E63-1E1FD0A7947E}"/>
              </a:ext>
            </a:extLst>
          </p:cNvPr>
          <p:cNvSpPr>
            <a:spLocks noGrp="1"/>
          </p:cNvSpPr>
          <p:nvPr>
            <p:ph idx="1"/>
          </p:nvPr>
        </p:nvSpPr>
        <p:spPr>
          <a:xfrm>
            <a:off x="581192" y="1177159"/>
            <a:ext cx="11029615" cy="5680841"/>
          </a:xfrm>
        </p:spPr>
        <p:txBody>
          <a:bodyPr>
            <a:normAutofit fontScale="85000" lnSpcReduction="10000"/>
          </a:bodyPr>
          <a:lstStyle/>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utilize AI tools like </a:t>
            </a:r>
            <a:r>
              <a:rPr lang="en-US" sz="1800" kern="0" dirty="0" err="1">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GenAI</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for code generation and automation of development tasks?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specific use cases where AI tools are employed for code generation within your Business Unit?</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benefits have you observed from using AI tools for code generation, such as increased productivity or improved code quality?</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ensure that the AI-generated code meets your Business Unit's coding standards and best practices?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validate the accuracy and reliability of AI-generated code before deployment?</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leverage AI tools for requirements gathering and matching processes?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explain the integration of AI tools into your requirements management and analysis workflows?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challenges or limitations have you encountered when using AI tools for requirements matching?</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ensure that AI-generated requirements align with stakeholders' expectations and business goals?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strategies do you employ to handle complex or ambiguous requirements using AI tools?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address security considerations when utilizing AI tools for code generation and requirements matching?</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access controls and permissions associated with AI tools used for development tasks?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manage and protect sensitive data involved in AI-driven code generation and requirements analysis?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prevent unauthorized access or manipulation of AI-generated code or requirements?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handle compliance with regulatory requirements related to AI tools used in development processes?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examples of successful projects where AI tools significantly contributed to code generation and requirements matching?</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strategies do you use to monitor and evaluate the performance of AI tools in code generation and requirements analysis?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handle the integration of AI-generated code with existing software systems and applications?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dirty="0"/>
          </a:p>
        </p:txBody>
      </p:sp>
    </p:spTree>
    <p:extLst>
      <p:ext uri="{BB962C8B-B14F-4D97-AF65-F5344CB8AC3E}">
        <p14:creationId xmlns:p14="http://schemas.microsoft.com/office/powerpoint/2010/main" val="1932394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187906-5D18-DC26-218C-AD64A960B9ED}"/>
              </a:ext>
            </a:extLst>
          </p:cNvPr>
          <p:cNvSpPr>
            <a:spLocks noGrp="1"/>
          </p:cNvSpPr>
          <p:nvPr>
            <p:ph idx="1"/>
          </p:nvPr>
        </p:nvSpPr>
        <p:spPr>
          <a:xfrm>
            <a:off x="581192" y="840828"/>
            <a:ext cx="11029615" cy="6222124"/>
          </a:xfrm>
        </p:spPr>
        <p:txBody>
          <a:bodyPr>
            <a:normAutofit/>
          </a:bodyPr>
          <a:lstStyle/>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considerations are taken into account when selecting or customizing AI models for code generation and requirements matching?</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ensure the scalability and reliability of AI tools for handling large-scale development projects?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training and support provided to developers and teams using AI tools for code generation?</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measure the return on investment (ROI) of AI tools used in development processes?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future enhancements or improvements do you anticipate in AI tools for code generation and requirements matching?</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manage the ethical implications of using AI tools in software development, particularly in sensitive areas like privacy or security?</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share any lessons learned or best practices related to integrating AI tools into development workflows?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handle version control and documentation for AI-generated code and requirements?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role does AI play in assisting developers with tasks such as debugging or code refactoring?</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balance the use of AI tools with human expertise and decision-making in development processes?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any challenges or obstacles faced when transitioning to AI-driven development practices?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ensure transparency and explainability in AI-driven code generation and requirements analysis?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prevent bias or discrimination in AI-generated code or requirements?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address concerns about job displacement or changes in roles due to the adoption of AI tools in development?</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dirty="0"/>
          </a:p>
        </p:txBody>
      </p:sp>
      <p:sp>
        <p:nvSpPr>
          <p:cNvPr id="4" name="Title 1">
            <a:extLst>
              <a:ext uri="{FF2B5EF4-FFF2-40B4-BE49-F238E27FC236}">
                <a16:creationId xmlns:a16="http://schemas.microsoft.com/office/drawing/2014/main" id="{801140C8-1E8F-04E1-CDBA-FEB08879615C}"/>
              </a:ext>
            </a:extLst>
          </p:cNvPr>
          <p:cNvSpPr>
            <a:spLocks noGrp="1"/>
          </p:cNvSpPr>
          <p:nvPr>
            <p:ph type="title"/>
          </p:nvPr>
        </p:nvSpPr>
        <p:spPr>
          <a:xfrm>
            <a:off x="581025" y="701675"/>
            <a:ext cx="11029950" cy="748753"/>
          </a:xfrm>
        </p:spPr>
        <p:txBody>
          <a:bodyPr>
            <a:noAutofit/>
          </a:bodyPr>
          <a:lstStyle/>
          <a:p>
            <a:r>
              <a:rPr lang="en-US" sz="20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questions related to how a business utilizes AI tools such as </a:t>
            </a:r>
            <a:r>
              <a:rPr lang="en-US" sz="2000" kern="0" dirty="0" err="1">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GenAI</a:t>
            </a:r>
            <a:r>
              <a:rPr lang="en-US" sz="20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for code generation, requirements matching, and other functions Part 2</a:t>
            </a:r>
            <a:br>
              <a:rPr lang="en-US" sz="20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rPr>
            </a:br>
            <a:endParaRPr lang="en-US" sz="2000" dirty="0"/>
          </a:p>
        </p:txBody>
      </p:sp>
    </p:spTree>
    <p:extLst>
      <p:ext uri="{BB962C8B-B14F-4D97-AF65-F5344CB8AC3E}">
        <p14:creationId xmlns:p14="http://schemas.microsoft.com/office/powerpoint/2010/main" val="1119684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0788E-16CE-5D15-56BC-8CABA3E22989}"/>
              </a:ext>
            </a:extLst>
          </p:cNvPr>
          <p:cNvSpPr>
            <a:spLocks noGrp="1"/>
          </p:cNvSpPr>
          <p:nvPr>
            <p:ph type="title"/>
          </p:nvPr>
        </p:nvSpPr>
        <p:spPr>
          <a:xfrm>
            <a:off x="581192" y="702156"/>
            <a:ext cx="11029616" cy="632658"/>
          </a:xfrm>
        </p:spPr>
        <p:txBody>
          <a:bodyPr>
            <a:noAutofit/>
          </a:bodyPr>
          <a:lstStyle/>
          <a:p>
            <a:r>
              <a:rPr lang="en-US" sz="20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questions related to how a business utilizes AI tools such as </a:t>
            </a:r>
            <a:r>
              <a:rPr lang="en-US" sz="2000" kern="0" dirty="0" err="1">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GenAI</a:t>
            </a:r>
            <a:r>
              <a:rPr lang="en-US" sz="20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for code generation, requirements matching, and other functions Part 3</a:t>
            </a:r>
            <a:endParaRPr lang="en-US" sz="2000" dirty="0"/>
          </a:p>
        </p:txBody>
      </p:sp>
      <p:sp>
        <p:nvSpPr>
          <p:cNvPr id="3" name="Content Placeholder 2">
            <a:extLst>
              <a:ext uri="{FF2B5EF4-FFF2-40B4-BE49-F238E27FC236}">
                <a16:creationId xmlns:a16="http://schemas.microsoft.com/office/drawing/2014/main" id="{FDF757EB-C42F-4B6F-F272-653EB656C3C6}"/>
              </a:ext>
            </a:extLst>
          </p:cNvPr>
          <p:cNvSpPr>
            <a:spLocks noGrp="1"/>
          </p:cNvSpPr>
          <p:nvPr>
            <p:ph idx="1"/>
          </p:nvPr>
        </p:nvSpPr>
        <p:spPr>
          <a:xfrm>
            <a:off x="441435" y="1713186"/>
            <a:ext cx="11169373" cy="4766660"/>
          </a:xfrm>
        </p:spPr>
        <p:txBody>
          <a:bodyPr>
            <a:normAutofit fontScale="85000" lnSpcReduction="10000"/>
          </a:bodyPr>
          <a:lstStyle/>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insights into the cost implications of using AI tools for code generation and requirements matching?</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handle data privacy and security when utilizing AI tools that may process sensitive information?</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steps are taken to ensure the reliability and accuracy of AI-generated requirements for software projects?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evaluate the performance and effectiveness of AI tools in meeting development objectives?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any regulatory or industry standards that impact the use of AI tools in software development?</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approach risk management in relation to AI-driven development processes?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strategies do you use to ensure continuous improvement and optimization of AI tools for code generation and requirements matching?</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AI contribute to streamlining development workflows and reducing time-to-market for software projects?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share examples of collaboration between AI tools and human developers in achieving project goals?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handle data quality and integrity when using AI tools for code generation and analysis?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considerations are given to data governance and access control in AI-driven development environments?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address challenges related to the interpretability and explainability of AI-generated code or requirements?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any challenges or successes in implementing AI tools for cross-platform code generation?</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AI support decision-making processes in software development, such as feature prioritization or architecture design?</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prevent malicious actors from exploiting vulnerabilities in AI-generated code or requirements?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ensure collaboration and communication between teams working with AI tools in development projects?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examples of innovation or unique solutions achieved through the use of AI tools in software development?</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stay informed about advancements and trends in AI technologies relevant to code generation and requirements matching?</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366253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24803-A4E4-39E6-CA29-50AB0A0ADC6E}"/>
              </a:ext>
            </a:extLst>
          </p:cNvPr>
          <p:cNvSpPr>
            <a:spLocks noGrp="1"/>
          </p:cNvSpPr>
          <p:nvPr>
            <p:ph type="title"/>
          </p:nvPr>
        </p:nvSpPr>
        <p:spPr/>
        <p:txBody>
          <a:bodyPr/>
          <a:lstStyle/>
          <a:p>
            <a:r>
              <a:rPr lang="en-US" sz="2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8: questions based on OWASP Top 10 for LLM and MITRE ATLAS Tactics</a:t>
            </a:r>
            <a:endParaRPr lang="en-US" dirty="0"/>
          </a:p>
        </p:txBody>
      </p:sp>
      <p:sp>
        <p:nvSpPr>
          <p:cNvPr id="3" name="Content Placeholder 2">
            <a:extLst>
              <a:ext uri="{FF2B5EF4-FFF2-40B4-BE49-F238E27FC236}">
                <a16:creationId xmlns:a16="http://schemas.microsoft.com/office/drawing/2014/main" id="{D86D6DA2-9091-28AC-BE06-BCC0022161E9}"/>
              </a:ext>
            </a:extLst>
          </p:cNvPr>
          <p:cNvSpPr>
            <a:spLocks noGrp="1"/>
          </p:cNvSpPr>
          <p:nvPr>
            <p:ph idx="1"/>
          </p:nvPr>
        </p:nvSpPr>
        <p:spPr>
          <a:xfrm>
            <a:off x="581192" y="2340864"/>
            <a:ext cx="11029616" cy="4238612"/>
          </a:xfrm>
        </p:spPr>
        <p:txBody>
          <a:bodyPr>
            <a:normAutofit/>
          </a:bodyPr>
          <a:lstStyle/>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Do you have measures in place to prevent prompt injection attacks against your large language models (LLMs)?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handle outputs from LLMs to ensure there are no vulnerabilities related to insecure output handling?</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strategies do you employ to prevent training data poisoning in your LLMs?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Have you implemented safeguards to mitigate model denial of service attacks targeting your LLMs?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ensure the security of your LLMs' supply chain, including third-party datasets and pre-trained models?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steps do you take to prevent sensitive information disclosure by your LLMs in their responses?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Are your LLM plugins designed securely with proper input validation and access controls?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prevent LLMs from taking excessive actions or exhibiting excessive agency?</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Do you have mechanisms in place to detect and address overreliance on LLMs within your systems?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protect your LLM models from theft and unauthorized access?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dirty="0"/>
          </a:p>
        </p:txBody>
      </p:sp>
    </p:spTree>
    <p:extLst>
      <p:ext uri="{BB962C8B-B14F-4D97-AF65-F5344CB8AC3E}">
        <p14:creationId xmlns:p14="http://schemas.microsoft.com/office/powerpoint/2010/main" val="948050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22FEC-5981-8A94-EB64-F2FBD368978F}"/>
              </a:ext>
            </a:extLst>
          </p:cNvPr>
          <p:cNvSpPr>
            <a:spLocks noGrp="1"/>
          </p:cNvSpPr>
          <p:nvPr>
            <p:ph type="title"/>
          </p:nvPr>
        </p:nvSpPr>
        <p:spPr>
          <a:xfrm>
            <a:off x="581192" y="702156"/>
            <a:ext cx="11029616" cy="485513"/>
          </a:xfrm>
        </p:spPr>
        <p:txBody>
          <a:bodyPr>
            <a:noAutofit/>
          </a:bodyPr>
          <a:lstStyle/>
          <a:p>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9: questions related to how security will be managed and what mitigation strategies are needed using OWASP Top 10 for LLM (Large Language Models) – Part 1</a:t>
            </a:r>
            <a:endParaRPr lang="en-US" sz="1800" dirty="0"/>
          </a:p>
        </p:txBody>
      </p:sp>
      <p:sp>
        <p:nvSpPr>
          <p:cNvPr id="3" name="Content Placeholder 2">
            <a:extLst>
              <a:ext uri="{FF2B5EF4-FFF2-40B4-BE49-F238E27FC236}">
                <a16:creationId xmlns:a16="http://schemas.microsoft.com/office/drawing/2014/main" id="{0F9D2CE6-9283-E036-3198-C917A00C7348}"/>
              </a:ext>
            </a:extLst>
          </p:cNvPr>
          <p:cNvSpPr>
            <a:spLocks noGrp="1"/>
          </p:cNvSpPr>
          <p:nvPr>
            <p:ph idx="1"/>
          </p:nvPr>
        </p:nvSpPr>
        <p:spPr>
          <a:xfrm>
            <a:off x="581192" y="1376855"/>
            <a:ext cx="11029615" cy="5623035"/>
          </a:xfrm>
        </p:spPr>
        <p:txBody>
          <a:bodyPr>
            <a:normAutofit fontScale="77500" lnSpcReduction="20000"/>
          </a:bodyPr>
          <a:lstStyle/>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plan to address prompt injection vulnerabilities in large language models (LLMs)?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ensure secure handling of LLM outputs and prevent insecure output handling vulnerabilities?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strategies for mitigating training data poisoning risks in LLMs?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will your Business Unit prevent and mitigate model denial of service attacks targeting LLMs?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steps are taken to secure the LLM supply chain and prevent supply chain vulnerabilities?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implement data sanitization and strict user policies to prevent sensitive information disclosure by LLMs?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security controls are in place to ensure secure design and implementation of LLM plugins?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will your Business Unit prevent LLM-based systems from taking excessive actions or exhibiting excessive agency?</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strategies are in place to mitigate overreliance on LLMs and prevent associated security vulnerabilities?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plan to protect LLM models from theft and unauthorized access?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identifying and remediating prompt injection vulnerabilities in LLMs?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role-based access controls (RBAC) are implemented for managing LLM outputs and preventing insecure output handling?</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validate and verify the integrity of LLM training data to prevent training data poisoning?</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monitoring and alerting mechanisms are in place to detect and respond to model denial of service attacks against LLMs?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are third-party components and services in the LLM supply chain assessed and secured to prevent supply chain vulnerabilities?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examples of sensitive information that could be disclosed by LLMs and the measures in place to protect against such disclosures?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security assessments are conducted for LLM plugins to ensure they are designed securely and have proper access controls?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enforce permissions and restrictions to prevent LLM-based systems from undertaking unintended actions?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evaluating the reliability and accuracy of LLM outputs to mitigate overreliance risks?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are access controls and encryption used to protect proprietary LLM models from theft and unauthorized access?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tools or techniques are used to assess and mitigate prompt injection vulnerabilities in LLMs during development and testing phases?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ensure that LLM outputs undergo thorough validation and sanitization to prevent insecure output handling?</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auditing and validating LLM training data to detect and mitigate data poisoning attempts?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dirty="0"/>
          </a:p>
        </p:txBody>
      </p:sp>
    </p:spTree>
    <p:extLst>
      <p:ext uri="{BB962C8B-B14F-4D97-AF65-F5344CB8AC3E}">
        <p14:creationId xmlns:p14="http://schemas.microsoft.com/office/powerpoint/2010/main" val="8094840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B03E9-BA89-79AC-AD3D-F9DEF1FE5129}"/>
              </a:ext>
            </a:extLst>
          </p:cNvPr>
          <p:cNvSpPr>
            <a:spLocks noGrp="1"/>
          </p:cNvSpPr>
          <p:nvPr>
            <p:ph type="title"/>
          </p:nvPr>
        </p:nvSpPr>
        <p:spPr>
          <a:xfrm>
            <a:off x="581192" y="702156"/>
            <a:ext cx="11029616" cy="443472"/>
          </a:xfrm>
        </p:spPr>
        <p:txBody>
          <a:bodyPr>
            <a:noAutofit/>
          </a:bodyPr>
          <a:lstStyle/>
          <a:p>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questions related to how security will be managed and what mitigation strategies are needed using OWASP Top 10 for LLM (Large Language Models) – Part 2</a:t>
            </a:r>
            <a:endParaRPr lang="en-US" sz="1800" dirty="0"/>
          </a:p>
        </p:txBody>
      </p:sp>
      <p:sp>
        <p:nvSpPr>
          <p:cNvPr id="3" name="Content Placeholder 2">
            <a:extLst>
              <a:ext uri="{FF2B5EF4-FFF2-40B4-BE49-F238E27FC236}">
                <a16:creationId xmlns:a16="http://schemas.microsoft.com/office/drawing/2014/main" id="{298D031B-7156-3498-1A80-5E5495A46F4B}"/>
              </a:ext>
            </a:extLst>
          </p:cNvPr>
          <p:cNvSpPr>
            <a:spLocks noGrp="1"/>
          </p:cNvSpPr>
          <p:nvPr>
            <p:ph idx="1"/>
          </p:nvPr>
        </p:nvSpPr>
        <p:spPr>
          <a:xfrm>
            <a:off x="451946" y="923892"/>
            <a:ext cx="11158862" cy="5822731"/>
          </a:xfrm>
        </p:spPr>
        <p:txBody>
          <a:bodyPr>
            <a:normAutofit fontScale="85000" lnSpcReduction="10000"/>
          </a:bodyPr>
          <a:lstStyle/>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contingency plans are in place to handle and mitigate the impact of model denial of service attacks on LLMs?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conduct security assessments and audits of third-party components and services used in LLM applications?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mechanisms are in place to detect and prevent sensitive information disclosure by LLMs in real-time?</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are secure coding practices integrated into the development of LLM plugins to prevent insecure plugin design vulnerabilities?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implementing fail-safe mechanisms to prevent excessive agency by LLM-based systems?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controls and monitoring mechanisms are in place to detect and mitigate overreliance on LLMs within your Business Unit?</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implement encryption and access controls to protect against model theft and unauthorized access to LLM models?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ensure secure deployment and configuration of LLMs to prevent prompt injection vulnerabilities in production environments?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conduct ongoing security assessments and penetration testing of LLM outputs to identify and remediate insecure output handling vulnerabilities?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monitoring and analyzing LLM training data for signs of poisoning or manipulation?</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incident response procedures are in place to address and mitigate the impact of model denial of service attacks on LLMs?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assess and manage security risks associated with third-party components and services used in LLM applications?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monitor and audit LLM responses for potential sensitive information disclosures?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are secure development practices enforced for LLM plugins to prevent insecure plugin design vulnerabilities?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implementing checks and balances to prevent excessive agency and unintended consequences in LLM-based systems?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strategies are in place to educate and train personnel on the risks of overreliance on LLMs and how to mitigate those risks?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implement data encryption and access controls to protect proprietary LLM models from theft and unauthorized access?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procedures are in place to validate and verify the security configurations of LLM deployments to prevent prompt injection vulnerabilities?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conduct regular security assessments and audits of LLM outputs to identify and address insecure output handling vulnerabilities?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monitoring and detecting anomalies in LLM training data that may indicate poisoning attempts?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response plans are in place to quickly mitigate the impact of model denial of service attacks on LLMs and restore normal operations?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assess and manage security risks associated with third-party datasets, pre-trained models, and plugins used in LLM applications?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mechanisms are in place to monitor and prevent unauthorized access to sensitive information disclosed by LLMs?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are secure coding standards enforced for LLM plugins to prevent insecure plugin design and implementation?</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establishing governance and oversight to prevent excessive agency and ensure responsible use of LLM-based systems?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training and awareness programs are in place to educate personnel on the risks of overreliance on LLMs and promote security best practices?</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4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implement strong authentication, authorization, and encryption measures to protect LLM models and prevent model theft?</a:t>
            </a:r>
            <a:endParaRPr lang="en-US" sz="14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sz="1400" dirty="0"/>
          </a:p>
        </p:txBody>
      </p:sp>
    </p:spTree>
    <p:extLst>
      <p:ext uri="{BB962C8B-B14F-4D97-AF65-F5344CB8AC3E}">
        <p14:creationId xmlns:p14="http://schemas.microsoft.com/office/powerpoint/2010/main" val="2400168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ADB59-09FF-D390-9244-69C7DE52A993}"/>
              </a:ext>
            </a:extLst>
          </p:cNvPr>
          <p:cNvSpPr>
            <a:spLocks noGrp="1"/>
          </p:cNvSpPr>
          <p:nvPr>
            <p:ph type="title"/>
          </p:nvPr>
        </p:nvSpPr>
        <p:spPr>
          <a:xfrm>
            <a:off x="581191" y="0"/>
            <a:ext cx="11029616" cy="1188720"/>
          </a:xfrm>
        </p:spPr>
        <p:txBody>
          <a:bodyPr>
            <a:noAutofit/>
          </a:bodyPr>
          <a:lstStyle/>
          <a:p>
            <a:r>
              <a:rPr lang="en-US" sz="1800" kern="0" dirty="0">
                <a:solidFill>
                  <a:srgbClr val="000000"/>
                </a:solidFill>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10 - </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questions focusing on data poisoning, attacks on models, and the integration of 3rd party AI, </a:t>
            </a:r>
            <a:r>
              <a:rPr lang="en-US" sz="1800" kern="0" dirty="0" err="1">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GenAI</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and LLM tools into the business</a:t>
            </a:r>
            <a:endParaRPr lang="en-US" sz="1800" dirty="0"/>
          </a:p>
        </p:txBody>
      </p:sp>
      <p:sp>
        <p:nvSpPr>
          <p:cNvPr id="3" name="Content Placeholder 2">
            <a:extLst>
              <a:ext uri="{FF2B5EF4-FFF2-40B4-BE49-F238E27FC236}">
                <a16:creationId xmlns:a16="http://schemas.microsoft.com/office/drawing/2014/main" id="{A510A03D-B28E-4F84-87D5-704DD027863F}"/>
              </a:ext>
            </a:extLst>
          </p:cNvPr>
          <p:cNvSpPr>
            <a:spLocks noGrp="1"/>
          </p:cNvSpPr>
          <p:nvPr>
            <p:ph idx="1"/>
          </p:nvPr>
        </p:nvSpPr>
        <p:spPr>
          <a:xfrm>
            <a:off x="413027" y="1188720"/>
            <a:ext cx="11029616" cy="5863720"/>
          </a:xfrm>
        </p:spPr>
        <p:txBody>
          <a:bodyPr>
            <a:normAutofit fontScale="92500" lnSpcReduction="20000"/>
          </a:bodyPr>
          <a:lstStyle/>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integrate 3rd party AI tools, such as </a:t>
            </a:r>
            <a:r>
              <a:rPr lang="en-US" sz="1600" kern="0" dirty="0" err="1">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GenAI</a:t>
            </a: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and LLM, into your existing technological infrastructure?</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types of data are processed by these AI tools, and what measures are in place to protect against data poisoning attempts?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assess and mitigate the risks of model attacks targeting the AI tools used in your business operations?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security implications and safeguards involved in the generation and maintenance of Java code using AI tools?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potential vulnerabilities could arise during the integration of 3rd party AI tools, and how are these vulnerabilities addressed?</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ensure the security and integrity of data inputs and outputs for AI tools like </a:t>
            </a:r>
            <a:r>
              <a:rPr lang="en-US" sz="1600" kern="0" dirty="0" err="1">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GenAI</a:t>
            </a: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and LLM?</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explain the measures in place to prevent unauthorized access and modifications to AI models and data?</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strategies are employed to detect and mitigate data poisoning attempts targeting AI tools within your Business Unit?</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are AI models and algorithms protected against adversarial attacks and malicious inputs?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evaluating and selecting 3rd party AI tools based on their security features and capabilities?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monitor and analyze AI model behavior for signs of compromise or abnormal activities?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handle the secure integration of </a:t>
            </a:r>
            <a:r>
              <a:rPr lang="en-US" sz="1600" kern="0" dirty="0" err="1">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GenAI</a:t>
            </a: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and LLM tools into your software development and business processes?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examples of security controls implemented to prevent unauthorized access to AI-generated code and outputs?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address the risks associated with using AI tools from different vendors and ensuring compatibility and security?</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steps are taken to validate and verify the accuracy and reliability of AI-generated outputs before deployment?</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your Business Unit handle security incidents or breaches related to AI tools, including data poisoning or model attacks?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securing AI models and data against insider threats and unauthorized access?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mechanisms are in place to ensure the accountability and transparency of AI tools used in your business?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 you stay updated on emerging threats and vulnerabilities related to AI tools, including </a:t>
            </a:r>
            <a:r>
              <a:rPr lang="en-US" sz="1600" kern="0" dirty="0" err="1">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GenAI</a:t>
            </a: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and LLM?</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insights into the secure integration of AI tools into your business workflows, including data handling and processing?</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sz="1400" dirty="0"/>
          </a:p>
        </p:txBody>
      </p:sp>
    </p:spTree>
    <p:extLst>
      <p:ext uri="{BB962C8B-B14F-4D97-AF65-F5344CB8AC3E}">
        <p14:creationId xmlns:p14="http://schemas.microsoft.com/office/powerpoint/2010/main" val="30622426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225AA-6C61-CA4B-F73F-AFBE1E09CA5D}"/>
              </a:ext>
            </a:extLst>
          </p:cNvPr>
          <p:cNvSpPr>
            <a:spLocks noGrp="1"/>
          </p:cNvSpPr>
          <p:nvPr>
            <p:ph type="title"/>
          </p:nvPr>
        </p:nvSpPr>
        <p:spPr>
          <a:xfrm>
            <a:off x="581192" y="702156"/>
            <a:ext cx="11029616" cy="779803"/>
          </a:xfrm>
        </p:spPr>
        <p:txBody>
          <a:bodyPr>
            <a:noAutofit/>
          </a:bodyPr>
          <a:lstStyle/>
          <a:p>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11: questions crafted by the security team that the AI team, which may not be well-versed in security, would answer regarding data poisoning, attacks on models, and integration of 3rd party AI tools</a:t>
            </a:r>
            <a:endParaRPr lang="en-US" sz="1800" dirty="0"/>
          </a:p>
        </p:txBody>
      </p:sp>
      <p:sp>
        <p:nvSpPr>
          <p:cNvPr id="3" name="Content Placeholder 2">
            <a:extLst>
              <a:ext uri="{FF2B5EF4-FFF2-40B4-BE49-F238E27FC236}">
                <a16:creationId xmlns:a16="http://schemas.microsoft.com/office/drawing/2014/main" id="{8E95A4C7-0012-69E7-7851-E9C256F5A738}"/>
              </a:ext>
            </a:extLst>
          </p:cNvPr>
          <p:cNvSpPr>
            <a:spLocks noGrp="1"/>
          </p:cNvSpPr>
          <p:nvPr>
            <p:ph idx="1"/>
          </p:nvPr>
        </p:nvSpPr>
        <p:spPr>
          <a:xfrm>
            <a:off x="349964" y="1555531"/>
            <a:ext cx="11029616" cy="5570482"/>
          </a:xfrm>
        </p:spPr>
        <p:txBody>
          <a:bodyPr>
            <a:normAutofit fontScale="92500" lnSpcReduction="10000"/>
          </a:bodyPr>
          <a:lstStyle/>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is the data processed by AI tools like </a:t>
            </a:r>
            <a:r>
              <a:rPr lang="en-US" sz="1800" kern="0" dirty="0" err="1">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GenAI</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and LLM, and what steps are taken to ensure the accuracy and reliability of this data?</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measures in place to protect AI models and algorithms from adversarial attacks and malicious inputs?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assess and mitigate the risks of data poisoning targeting AI tools within the Business Unit?</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strategies are employed to monitor and analyze AI model behavior for signs of compromise or abnormal activities?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explain the process for evaluating and selecting 3rd party AI tools based on their security features and capabilities?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handle the secure integration of </a:t>
            </a:r>
            <a:r>
              <a:rPr lang="en-US" sz="1800" kern="0" dirty="0" err="1">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GenAI</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and LLM tools into the software development and business processes?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examples of security controls implemented by the AI team to prevent unauthorized access to AI-generated code and outputs?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mechanisms are used by the AI team to ensure the accountability and transparency of AI tools used in the Business Unit?</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stay updated on emerging threats and vulnerabilities related to AI tools, including </a:t>
            </a:r>
            <a:r>
              <a:rPr lang="en-US" sz="1800" kern="0" dirty="0" err="1">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GenAI</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and LLM?</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insights into the secure integration of AI tools into business workflows, including data handling and processing?</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dirty="0"/>
          </a:p>
        </p:txBody>
      </p:sp>
    </p:spTree>
    <p:extLst>
      <p:ext uri="{BB962C8B-B14F-4D97-AF65-F5344CB8AC3E}">
        <p14:creationId xmlns:p14="http://schemas.microsoft.com/office/powerpoint/2010/main" val="40280037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9FCB8-D748-4CCA-D9C6-596FE464F33F}"/>
              </a:ext>
            </a:extLst>
          </p:cNvPr>
          <p:cNvSpPr>
            <a:spLocks noGrp="1"/>
          </p:cNvSpPr>
          <p:nvPr>
            <p:ph type="title"/>
          </p:nvPr>
        </p:nvSpPr>
        <p:spPr>
          <a:xfrm>
            <a:off x="581192" y="702156"/>
            <a:ext cx="11029616" cy="580106"/>
          </a:xfrm>
        </p:spPr>
        <p:txBody>
          <a:bodyPr>
            <a:noAutofit/>
          </a:bodyPr>
          <a:lstStyle/>
          <a:p>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12: </a:t>
            </a:r>
            <a:r>
              <a:rPr lang="en-US" sz="1800" kern="0" dirty="0">
                <a:solidFill>
                  <a:srgbClr val="FF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questions crafted by the security team for the AI team</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focusing on data poisoning, attacks on models, and the integration of 3rd party AI tools – Part 1</a:t>
            </a:r>
            <a:endParaRPr lang="en-US" sz="1800" dirty="0"/>
          </a:p>
        </p:txBody>
      </p:sp>
      <p:sp>
        <p:nvSpPr>
          <p:cNvPr id="3" name="Content Placeholder 2">
            <a:extLst>
              <a:ext uri="{FF2B5EF4-FFF2-40B4-BE49-F238E27FC236}">
                <a16:creationId xmlns:a16="http://schemas.microsoft.com/office/drawing/2014/main" id="{753D01E2-A738-6F84-FAA6-7DC3EEC912C8}"/>
              </a:ext>
            </a:extLst>
          </p:cNvPr>
          <p:cNvSpPr>
            <a:spLocks noGrp="1"/>
          </p:cNvSpPr>
          <p:nvPr>
            <p:ph idx="1"/>
          </p:nvPr>
        </p:nvSpPr>
        <p:spPr>
          <a:xfrm>
            <a:off x="662152" y="1156138"/>
            <a:ext cx="10948655" cy="5801710"/>
          </a:xfrm>
        </p:spPr>
        <p:txBody>
          <a:bodyPr>
            <a:normAutofit fontScale="85000" lnSpcReduction="20000"/>
          </a:bodyPr>
          <a:lstStyle/>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ensure the integrity and reliability of data processed by </a:t>
            </a:r>
            <a:r>
              <a:rPr lang="en-US" sz="1800" kern="0" dirty="0" err="1">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GenAI</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and LLM tools?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measures taken to detect and prevent data poisoning in AI models?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steps are in place to protect AI models from adversarial attacks and malicious inputs?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assess and mitigate the risks of model attacks targeting </a:t>
            </a:r>
            <a:r>
              <a:rPr lang="en-US" sz="1800" kern="0" dirty="0" err="1">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GenAI</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and LLM tools?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explain the process for evaluating and selecting 3rd party AI tools based on their security capabilities?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strategies are employed to monitor and analyze AI model behavior for signs of compromise or abnormal activities?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handle the secure integration of 3rd party AI tools like </a:t>
            </a:r>
            <a:r>
              <a:rPr lang="en-US" sz="1800" kern="0" dirty="0" err="1">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GenAI</a:t>
            </a: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 and LLM into the Business Unit's infrastructure?</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examples of security controls implemented to prevent unauthorized access to AI-generated code and outputs?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mechanisms are used by the AI team to ensure the accountability and transparency of AI tools used in the Business Unit?</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stay updated on emerging threats and vulnerabilities related to AI tools?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securing AI models and data against insider threats?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prevent unauthorized modifications to AI models and algorithms?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ensure data privacy and confidentiality when processing sensitive information?</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explain the role of encryption in protecting AI models and data from unauthorized access?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steps are taken to validate and verify the accuracy of AI-generated outputs before deployment?</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handle security incidents or breaches related to AI tools, including data poisoning or model attacks?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conducting security assessments and audits of AI tools and models?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strategies are employed to mitigate the risks of using 3rd party AI tools with potential security vulnerabilities?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address the challenges of integrating AI tools into existing security frameworks and policies?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insights into the secure development practices implemented by the AI team for AI models and algorithms?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ensure the traceability and auditability of AI model outputs?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handle the secure storage and management of AI models and training data?</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validating and verifying the accuracy and reliability of AI models?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dirty="0"/>
          </a:p>
        </p:txBody>
      </p:sp>
    </p:spTree>
    <p:extLst>
      <p:ext uri="{BB962C8B-B14F-4D97-AF65-F5344CB8AC3E}">
        <p14:creationId xmlns:p14="http://schemas.microsoft.com/office/powerpoint/2010/main" val="14593274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4B0BD-7B99-0826-E782-AEDA097B40E9}"/>
              </a:ext>
            </a:extLst>
          </p:cNvPr>
          <p:cNvSpPr>
            <a:spLocks noGrp="1"/>
          </p:cNvSpPr>
          <p:nvPr>
            <p:ph type="title"/>
          </p:nvPr>
        </p:nvSpPr>
        <p:spPr>
          <a:xfrm>
            <a:off x="581192" y="702156"/>
            <a:ext cx="11029616" cy="517044"/>
          </a:xfrm>
        </p:spPr>
        <p:txBody>
          <a:bodyPr>
            <a:noAutofit/>
          </a:bodyPr>
          <a:lstStyle/>
          <a:p>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questions crafted by the security team for the AI team, focusing on data poisoning, attacks on models, and the integration of 3rd party AI tools – Part 2</a:t>
            </a:r>
            <a:endParaRPr lang="en-US" sz="1800" dirty="0"/>
          </a:p>
        </p:txBody>
      </p:sp>
      <p:sp>
        <p:nvSpPr>
          <p:cNvPr id="3" name="Content Placeholder 2">
            <a:extLst>
              <a:ext uri="{FF2B5EF4-FFF2-40B4-BE49-F238E27FC236}">
                <a16:creationId xmlns:a16="http://schemas.microsoft.com/office/drawing/2014/main" id="{BF3735C7-C10C-87F7-458E-D7F85BDEBF51}"/>
              </a:ext>
            </a:extLst>
          </p:cNvPr>
          <p:cNvSpPr>
            <a:spLocks noGrp="1"/>
          </p:cNvSpPr>
          <p:nvPr>
            <p:ph idx="1"/>
          </p:nvPr>
        </p:nvSpPr>
        <p:spPr>
          <a:xfrm>
            <a:off x="462456" y="1408387"/>
            <a:ext cx="11148352" cy="5559972"/>
          </a:xfrm>
        </p:spPr>
        <p:txBody>
          <a:bodyPr>
            <a:normAutofit fontScale="85000" lnSpcReduction="20000"/>
          </a:bodyPr>
          <a:lstStyle/>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mechanisms are used to monitor and detect anomalies in AI model behavior that may indicate security threats?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collaborate with the security team to address security concerns related to AI tools and models?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explain the process for implementing access controls and permissions for AI tools and data?</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role does the AI team play in ensuring compliance with regulatory requirements related to AI tools and data?</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handle the secure deployment and configuration of AI tools in production environments?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examples of security incidents or breaches that the AI team has successfully mitigated in the past?</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ensure the reliability and availability of AI tools and models?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handle the secure exchange of data between AI tools and external systems?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implementing authentication and authorization mechanisms for AI tools and users?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steps are taken to ensure the security and integrity of AI model training data?</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address the risks associated with using AI models in critical or sensitive applications?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explain the process for conducting vulnerability assessments and penetration testing of AI tools and models?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ensure the secure disposal of AI models and data when they are no longer needed?</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handle the secure transmission of data between AI tools and cloud services?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implementing secure APIs for AI tools and data integration?</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role does encryption play in protecting AI models and data at rest and in transit?</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ensure the accuracy and fairness of AI models, particularly in applications involving sensitive data or decision-making?</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explain the process for implementing secure logging and monitoring for AI tools and models?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prevent AI models from leaking sensitive information or producing biased results?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handle the secure updating and patching of AI tools and models?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conducting risk assessments and threat modeling for AI tools and models?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role does the AI team play in incident response and recovery efforts related to AI tools and models?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ensure the compatibility and interoperability of AI tools with other systems and applications?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explain the process for implementing secure data preprocessing and feature engineering for AI models?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ensure the confidentiality and privacy of AI model outputs and predictions?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address the challenges of explainability and interpretability in AI models and decisions?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documenting and communicating security best practices and policies related to AI tools and models within the Business Unit?</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dirty="0"/>
          </a:p>
        </p:txBody>
      </p:sp>
    </p:spTree>
    <p:extLst>
      <p:ext uri="{BB962C8B-B14F-4D97-AF65-F5344CB8AC3E}">
        <p14:creationId xmlns:p14="http://schemas.microsoft.com/office/powerpoint/2010/main" val="1245617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504BED40-EAF7-4E55-AFF7-2CD840EBD3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C1D088-1C3B-4790-A56E-C94914CD501F}"/>
              </a:ext>
            </a:extLst>
          </p:cNvPr>
          <p:cNvSpPr>
            <a:spLocks noGrp="1"/>
          </p:cNvSpPr>
          <p:nvPr>
            <p:ph type="title"/>
          </p:nvPr>
        </p:nvSpPr>
        <p:spPr>
          <a:xfrm>
            <a:off x="606140" y="882733"/>
            <a:ext cx="6309003" cy="1013800"/>
          </a:xfrm>
        </p:spPr>
        <p:txBody>
          <a:bodyPr>
            <a:normAutofit fontScale="90000"/>
          </a:bodyPr>
          <a:lstStyle/>
          <a:p>
            <a:r>
              <a:rPr lang="en-US" sz="2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assessment questions for security team members to ask their customers</a:t>
            </a:r>
            <a:endParaRPr lang="en-US" dirty="0">
              <a:solidFill>
                <a:schemeClr val="tx2"/>
              </a:solidFill>
            </a:endParaRPr>
          </a:p>
        </p:txBody>
      </p:sp>
      <p:sp>
        <p:nvSpPr>
          <p:cNvPr id="14" name="Rectangle 13">
            <a:extLst>
              <a:ext uri="{FF2B5EF4-FFF2-40B4-BE49-F238E27FC236}">
                <a16:creationId xmlns:a16="http://schemas.microsoft.com/office/drawing/2014/main" id="{F367CCF1-BB1E-41CF-8499-94A870C33E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 name="Content Placeholder 2">
            <a:extLst>
              <a:ext uri="{FF2B5EF4-FFF2-40B4-BE49-F238E27FC236}">
                <a16:creationId xmlns:a16="http://schemas.microsoft.com/office/drawing/2014/main" id="{3463053E-56BC-4951-8424-56CAADBE94EC}"/>
              </a:ext>
            </a:extLst>
          </p:cNvPr>
          <p:cNvSpPr>
            <a:spLocks noGrp="1"/>
          </p:cNvSpPr>
          <p:nvPr>
            <p:ph idx="1"/>
          </p:nvPr>
        </p:nvSpPr>
        <p:spPr>
          <a:xfrm>
            <a:off x="319178" y="1896533"/>
            <a:ext cx="7021902" cy="3962266"/>
          </a:xfrm>
        </p:spPr>
        <p:txBody>
          <a:bodyPr>
            <a:normAutofit/>
          </a:bodyPr>
          <a:lstStyle/>
          <a:p>
            <a:pPr marL="342900" indent="-342900">
              <a:buFont typeface="+mj-lt"/>
              <a:buAutoNum type="arabicPeriod"/>
            </a:pPr>
            <a:r>
              <a:rPr lang="en-US" b="0" i="0" dirty="0">
                <a:solidFill>
                  <a:srgbClr val="0D0D0D"/>
                </a:solidFill>
                <a:effectLst/>
                <a:highlight>
                  <a:srgbClr val="FFFFFF"/>
                </a:highlight>
                <a:latin typeface="Söhne"/>
              </a:rPr>
              <a:t>Assessing the security posture of customers before they use AI-powered tools like Generative AI (</a:t>
            </a:r>
            <a:r>
              <a:rPr lang="en-US" b="0" i="0" dirty="0" err="1">
                <a:solidFill>
                  <a:srgbClr val="0D0D0D"/>
                </a:solidFill>
                <a:effectLst/>
                <a:highlight>
                  <a:srgbClr val="FFFFFF"/>
                </a:highlight>
                <a:latin typeface="Söhne"/>
              </a:rPr>
              <a:t>GenAI</a:t>
            </a:r>
            <a:r>
              <a:rPr lang="en-US" b="0" i="0" dirty="0">
                <a:solidFill>
                  <a:srgbClr val="0D0D0D"/>
                </a:solidFill>
                <a:effectLst/>
                <a:highlight>
                  <a:srgbClr val="FFFFFF"/>
                </a:highlight>
                <a:latin typeface="Söhne"/>
              </a:rPr>
              <a:t>) and Large Language Models (LLMs) for applications such as code generation </a:t>
            </a:r>
          </a:p>
          <a:p>
            <a:pPr marL="666900" lvl="1" indent="-342900">
              <a:buFont typeface="+mj-lt"/>
              <a:buAutoNum type="arabicPeriod"/>
            </a:pPr>
            <a:r>
              <a:rPr lang="en-US" dirty="0">
                <a:solidFill>
                  <a:srgbClr val="0D0D0D"/>
                </a:solidFill>
                <a:highlight>
                  <a:srgbClr val="FFFFFF"/>
                </a:highlight>
                <a:latin typeface="Söhne"/>
              </a:rPr>
              <a:t>To </a:t>
            </a:r>
            <a:r>
              <a:rPr lang="en-US" b="0" i="0" dirty="0">
                <a:solidFill>
                  <a:srgbClr val="0D0D0D"/>
                </a:solidFill>
                <a:effectLst/>
                <a:highlight>
                  <a:srgbClr val="FFFFFF"/>
                </a:highlight>
                <a:latin typeface="Söhne"/>
              </a:rPr>
              <a:t>ensure that they understand and mitigate any associated risks</a:t>
            </a:r>
            <a:endParaRPr lang="en-US" dirty="0"/>
          </a:p>
        </p:txBody>
      </p:sp>
      <p:pic>
        <p:nvPicPr>
          <p:cNvPr id="8" name="Picture 7" descr="Blue blocks and networks technology background">
            <a:extLst>
              <a:ext uri="{FF2B5EF4-FFF2-40B4-BE49-F238E27FC236}">
                <a16:creationId xmlns:a16="http://schemas.microsoft.com/office/drawing/2014/main" id="{EDDC90CC-43B2-180D-2A7C-907E41E0750E}"/>
              </a:ext>
            </a:extLst>
          </p:cNvPr>
          <p:cNvPicPr>
            <a:picLocks noChangeAspect="1"/>
          </p:cNvPicPr>
          <p:nvPr/>
        </p:nvPicPr>
        <p:blipFill rotWithShape="1">
          <a:blip r:embed="rId2"/>
          <a:srcRect l="15390" r="46301" b="-446"/>
          <a:stretch/>
        </p:blipFill>
        <p:spPr>
          <a:xfrm>
            <a:off x="7521283" y="10"/>
            <a:ext cx="4670717" cy="6857990"/>
          </a:xfrm>
          <a:prstGeom prst="rect">
            <a:avLst/>
          </a:prstGeom>
        </p:spPr>
      </p:pic>
    </p:spTree>
    <p:extLst>
      <p:ext uri="{BB962C8B-B14F-4D97-AF65-F5344CB8AC3E}">
        <p14:creationId xmlns:p14="http://schemas.microsoft.com/office/powerpoint/2010/main" val="34760275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22341-AE48-23DD-E49B-20DAE9438280}"/>
              </a:ext>
            </a:extLst>
          </p:cNvPr>
          <p:cNvSpPr>
            <a:spLocks noGrp="1"/>
          </p:cNvSpPr>
          <p:nvPr>
            <p:ph type="title"/>
          </p:nvPr>
        </p:nvSpPr>
        <p:spPr>
          <a:xfrm>
            <a:off x="581192" y="702156"/>
            <a:ext cx="11029616" cy="580106"/>
          </a:xfrm>
        </p:spPr>
        <p:txBody>
          <a:bodyPr>
            <a:noAutofit/>
          </a:bodyPr>
          <a:lstStyle/>
          <a:p>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13: questions that focus on understanding business processes, agreements, and related aspects in the context of AI tools, including data poisoning, attacks on models, and integration with 3rd party AI tools – Part1</a:t>
            </a:r>
            <a:endParaRPr lang="en-US" sz="1600" dirty="0"/>
          </a:p>
        </p:txBody>
      </p:sp>
      <p:sp>
        <p:nvSpPr>
          <p:cNvPr id="3" name="Content Placeholder 2">
            <a:extLst>
              <a:ext uri="{FF2B5EF4-FFF2-40B4-BE49-F238E27FC236}">
                <a16:creationId xmlns:a16="http://schemas.microsoft.com/office/drawing/2014/main" id="{FABFEDD2-C144-C962-C311-D75D622877FE}"/>
              </a:ext>
            </a:extLst>
          </p:cNvPr>
          <p:cNvSpPr>
            <a:spLocks noGrp="1"/>
          </p:cNvSpPr>
          <p:nvPr>
            <p:ph idx="1"/>
          </p:nvPr>
        </p:nvSpPr>
        <p:spPr>
          <a:xfrm>
            <a:off x="276392" y="1103585"/>
            <a:ext cx="11029616" cy="6180083"/>
          </a:xfrm>
        </p:spPr>
        <p:txBody>
          <a:bodyPr>
            <a:normAutofit fontScale="77500" lnSpcReduction="20000"/>
          </a:bodyPr>
          <a:lstStyle/>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collaborate with different business units to understand their specific needs and requirements for AI tools?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key stakeholders involved in decision-making processes related to AI tools within the Business Unit?</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legal and regulatory requirements govern the use of AI tools, especially concerning data privacy and security?</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ensure compliance with data protection laws and regulations when processing sensitive information?</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insights into the business processes that AI tools are integrated into, and how they contribute to operational efficiency?</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agreements or contracts are in place with 3rd party AI tool providers, and how are they managed and reviewed for security aspects?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ensure that AI tools align with the Business Unit's strategic goals and objectives?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evaluating and selecting AI tools based on their compatibility with existing business systems and processes?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ensure data accuracy and reliability when using AI tools for decision-making?</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address the challenges of explainability and transparency in AI-driven business processes?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examples of successful implementations of AI tools in improving business outcomes and customer experiences?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steps are taken to educate and train employees on the use of AI tools and their role in business processes?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handle the integration of AI tools with existing IT infrastructure and applications?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assessing and managing risks associated with AI tool deployment in business operations?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mechanisms are used to monitor and measure the performance and effectiveness of AI tools in achieving business objectives?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ensure that AI tool outputs and predictions are aligned with business requirements and expectations?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examples of challenges or obstacles encountered in integrating AI tools into business processes, and how they were overcome?</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are AI tools used to automate repetitive tasks and streamline workflows in various business departments?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data governance policies and procedures are in place to manage AI tool usage and data access across the Business Unit?</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collaborate with legal and compliance teams to ensure that AI tools adhere to industry regulations and standards?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documenting and maintaining AI tool configurations and settings for audit and compliance purposes?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dirty="0"/>
          </a:p>
        </p:txBody>
      </p:sp>
    </p:spTree>
    <p:extLst>
      <p:ext uri="{BB962C8B-B14F-4D97-AF65-F5344CB8AC3E}">
        <p14:creationId xmlns:p14="http://schemas.microsoft.com/office/powerpoint/2010/main" val="8513542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CB2FA-19B5-C4EA-F9EC-B7067DD557E6}"/>
              </a:ext>
            </a:extLst>
          </p:cNvPr>
          <p:cNvSpPr>
            <a:spLocks noGrp="1"/>
          </p:cNvSpPr>
          <p:nvPr>
            <p:ph type="title"/>
          </p:nvPr>
        </p:nvSpPr>
        <p:spPr>
          <a:xfrm>
            <a:off x="581192" y="882650"/>
            <a:ext cx="11029616" cy="517044"/>
          </a:xfrm>
        </p:spPr>
        <p:txBody>
          <a:bodyPr>
            <a:noAutofit/>
          </a:bodyPr>
          <a:lstStyle/>
          <a:p>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questions that focus on understanding business processes, agreements, and related aspects in the context of AI tools, including data poisoning, attacks on models, and integration with 3rd party AI tools – Part 2</a:t>
            </a:r>
            <a:endParaRPr lang="en-US" sz="1800" dirty="0"/>
          </a:p>
        </p:txBody>
      </p:sp>
      <p:sp>
        <p:nvSpPr>
          <p:cNvPr id="3" name="Content Placeholder 2">
            <a:extLst>
              <a:ext uri="{FF2B5EF4-FFF2-40B4-BE49-F238E27FC236}">
                <a16:creationId xmlns:a16="http://schemas.microsoft.com/office/drawing/2014/main" id="{9BCDC210-4784-54CD-6D94-46EFBB5EB97A}"/>
              </a:ext>
            </a:extLst>
          </p:cNvPr>
          <p:cNvSpPr>
            <a:spLocks noGrp="1"/>
          </p:cNvSpPr>
          <p:nvPr>
            <p:ph idx="1"/>
          </p:nvPr>
        </p:nvSpPr>
        <p:spPr>
          <a:xfrm>
            <a:off x="581192" y="1124607"/>
            <a:ext cx="11029616" cy="5465379"/>
          </a:xfrm>
        </p:spPr>
        <p:txBody>
          <a:bodyPr>
            <a:normAutofit/>
          </a:bodyPr>
          <a:lstStyle/>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protect sensitive business data when using AI tools for analysis and decision-making?</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address the scalability and resource requirements of AI tools as business needs evolve?</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insights into the cost-benefit analysis conducted for AI tool adoption and implementation in business processes?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contingency plans are in place to address disruptions or failures in AI tool functionality during critical business operations?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ensure that AI tool usage aligns with ethical guidelines and values of the Business Unit?</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evaluating the ROI (Return on Investment) of AI tools and their impact on business outcomes?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data retention and deletion policies are followed when using AI tools to process and store business data?</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handle the integration of AI tool outputs with reporting and analytics systems for decision support?</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examples of data security incidents or breaches related to AI tool usage, and how they were mitigated?</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steps are taken to ensure that AI tool usage complies with contractual agreements and service-level agreements (SLAs)?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collaborate with vendors and partners to leverage AI tools effectively in joint business initiatives?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dirty="0"/>
          </a:p>
        </p:txBody>
      </p:sp>
    </p:spTree>
    <p:extLst>
      <p:ext uri="{BB962C8B-B14F-4D97-AF65-F5344CB8AC3E}">
        <p14:creationId xmlns:p14="http://schemas.microsoft.com/office/powerpoint/2010/main" val="24944252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B9AAB-77DD-BF7B-1DE5-0CDF98CE37AA}"/>
              </a:ext>
            </a:extLst>
          </p:cNvPr>
          <p:cNvSpPr>
            <a:spLocks noGrp="1"/>
          </p:cNvSpPr>
          <p:nvPr>
            <p:ph type="title"/>
          </p:nvPr>
        </p:nvSpPr>
        <p:spPr/>
        <p:txBody>
          <a:bodyPr>
            <a:noAutofit/>
          </a:bodyPr>
          <a:lstStyle/>
          <a:p>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questions that focus on understanding business processes, agreements, and related aspects in the context of AI tools, including data poisoning, attacks on models, and integration with 3rd party AI tools – Part 3</a:t>
            </a:r>
            <a:endParaRPr lang="en-US" sz="1800" dirty="0"/>
          </a:p>
        </p:txBody>
      </p:sp>
      <p:sp>
        <p:nvSpPr>
          <p:cNvPr id="3" name="Content Placeholder 2">
            <a:extLst>
              <a:ext uri="{FF2B5EF4-FFF2-40B4-BE49-F238E27FC236}">
                <a16:creationId xmlns:a16="http://schemas.microsoft.com/office/drawing/2014/main" id="{C69E24D7-3481-4E0C-E9DF-615DB3D9A0E3}"/>
              </a:ext>
            </a:extLst>
          </p:cNvPr>
          <p:cNvSpPr>
            <a:spLocks noGrp="1"/>
          </p:cNvSpPr>
          <p:nvPr>
            <p:ph idx="1"/>
          </p:nvPr>
        </p:nvSpPr>
        <p:spPr>
          <a:xfrm>
            <a:off x="378372" y="1713185"/>
            <a:ext cx="11232435" cy="4950373"/>
          </a:xfrm>
        </p:spPr>
        <p:txBody>
          <a:bodyPr>
            <a:normAutofit fontScale="85000" lnSpcReduction="10000"/>
          </a:bodyPr>
          <a:lstStyle/>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evaluating and addressing biases or inaccuracies in AI tool outputs that may impact business decisions?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protect intellectual property and proprietary business information when using AI tools?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ensure that AI tool outputs are reliable and consistent across different business scenarios and use cases?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examples of successful AI tool implementations that have led to cost savings or revenue growth for the Business Unit?</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role does the AI team play in developing and implementing AI governance frameworks within the Business Unit?</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are AI tools used to enhance customer experiences and satisfaction in various business processes?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conducting user training and onboarding for AI tools across different business units?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monitor and audit AI tool usage to detect and prevent unauthorized access or misuse?</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address the challenges of data integration and interoperability when using AI tools across diverse business systems?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insights into the strategic planning and roadmap for AI tool adoption and expansion within the Business Unit?</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metrics and KPIs (Key Performance Indicators) are used to measure the success and impact of AI tools on business operations?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collaborate with internal and external stakeholders to gather feedback and improve AI tool functionality?</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describe the process for evaluating and selecting AI tool vendors based on their track record, expertise, and support capabilities?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ensure data sovereignty and compliance with international data transfer regulations when using AI tools?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handle the integration of AI tools with business intelligence (BI) platforms and data visualization tools?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you provide examples of challenges faced in scaling AI tool usage across the Business Unit, and how they were addressed?</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steps are taken to ensure continuous monitoring and optimization of AI tool performance and efficiency?</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AI team collaborate with business leaders to identify new opportunities for AI tool deployment and innovation?</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sz="1400" dirty="0"/>
          </a:p>
        </p:txBody>
      </p:sp>
    </p:spTree>
    <p:extLst>
      <p:ext uri="{BB962C8B-B14F-4D97-AF65-F5344CB8AC3E}">
        <p14:creationId xmlns:p14="http://schemas.microsoft.com/office/powerpoint/2010/main" val="42200905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024CB-19B1-AE2D-0F3E-356039AC318C}"/>
              </a:ext>
            </a:extLst>
          </p:cNvPr>
          <p:cNvSpPr>
            <a:spLocks noGrp="1"/>
          </p:cNvSpPr>
          <p:nvPr>
            <p:ph type="title"/>
          </p:nvPr>
        </p:nvSpPr>
        <p:spPr/>
        <p:txBody>
          <a:bodyPr>
            <a:normAutofit/>
          </a:bodyPr>
          <a:lstStyle/>
          <a:p>
            <a:r>
              <a:rPr lang="en-US" sz="2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14: questions related to functionality, performance, and security measures</a:t>
            </a:r>
            <a:endParaRPr lang="en-US" dirty="0"/>
          </a:p>
        </p:txBody>
      </p:sp>
      <p:sp>
        <p:nvSpPr>
          <p:cNvPr id="3" name="Content Placeholder 2">
            <a:extLst>
              <a:ext uri="{FF2B5EF4-FFF2-40B4-BE49-F238E27FC236}">
                <a16:creationId xmlns:a16="http://schemas.microsoft.com/office/drawing/2014/main" id="{A9011203-349C-00BF-E03D-161EE94F4A30}"/>
              </a:ext>
            </a:extLst>
          </p:cNvPr>
          <p:cNvSpPr>
            <a:spLocks noGrp="1"/>
          </p:cNvSpPr>
          <p:nvPr>
            <p:ph idx="1"/>
          </p:nvPr>
        </p:nvSpPr>
        <p:spPr/>
        <p:txBody>
          <a:bodyPr>
            <a:normAutofit/>
          </a:bodyPr>
          <a:lstStyle/>
          <a:p>
            <a:pPr marL="0" marR="0">
              <a:lnSpc>
                <a:spcPct val="107000"/>
              </a:lnSpc>
              <a:spcBef>
                <a:spcPts val="1500"/>
              </a:spcBef>
              <a:spcAft>
                <a:spcPts val="1500"/>
              </a:spcAf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Functionality:</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Does the AI tool meet the operational requirements specified for its intended use?</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effectively does the tool handle complex queries and inputs?</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the tool seamlessly integrate with existing systems and workflows within the Business Unit?</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mechanisms are in place to ensure data accuracy and consistency in the tool's outputs?</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tool handle scalability and performance when processing large volumes of data?</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the tool adapt to evolving business requirements and user needs over time?</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level of customization and configuration options does the tool offer to meet specific use cases?</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user-friendly is the tool's interface, and does it support efficient workflows for users?</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the tool automate repetitive tasks and streamline manual processes effectively?</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ensure continuous availability and uptime of the tool?</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90028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4F8E4-D021-19FA-6624-A0BF1F30C6A6}"/>
              </a:ext>
            </a:extLst>
          </p:cNvPr>
          <p:cNvSpPr>
            <a:spLocks noGrp="1"/>
          </p:cNvSpPr>
          <p:nvPr>
            <p:ph type="title"/>
          </p:nvPr>
        </p:nvSpPr>
        <p:spPr/>
        <p:txBody>
          <a:bodyPr>
            <a:normAutofit fontScale="90000"/>
          </a:bodyPr>
          <a:lstStyle/>
          <a:p>
            <a:r>
              <a:rPr lang="en-US" sz="32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15: Performance: </a:t>
            </a:r>
            <a:r>
              <a:rPr lang="en-US" sz="2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is the tool's capacity for handling concurrent requests and workload spikes?</a:t>
            </a:r>
            <a:br>
              <a:rPr lang="en-US" sz="2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8B8B768-D8C4-CD30-D0C1-6C8A528264C4}"/>
              </a:ext>
            </a:extLst>
          </p:cNvPr>
          <p:cNvSpPr>
            <a:spLocks noGrp="1"/>
          </p:cNvSpPr>
          <p:nvPr>
            <p:ph idx="1"/>
          </p:nvPr>
        </p:nvSpPr>
        <p:spPr/>
        <p:txBody>
          <a:bodyPr/>
          <a:lstStyle/>
          <a:p>
            <a:pPr marL="666900" lvl="1" indent="-342900">
              <a:lnSpc>
                <a:spcPct val="107000"/>
              </a:lnSpc>
              <a:spcBef>
                <a:spcPts val="0"/>
              </a:spcBef>
              <a:spcAft>
                <a:spcPts val="0"/>
              </a:spcAft>
              <a:buFont typeface="+mj-lt"/>
              <a:buAutoNum type="arabicPeriod"/>
              <a:tabLst>
                <a:tab pos="457200" algn="l"/>
              </a:tabLst>
            </a:pPr>
            <a:r>
              <a:rPr lang="en-US" sz="16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well does the tool perform in terms of response time and latency under normal operating conditions?</a:t>
            </a:r>
            <a:endParaRPr lang="en-US" sz="16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the tool maintain performance levels during peak usage periods or heavy workloads?</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tool perform when subjected to stress testing or load testing scenarios?</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strategies are in place to optimize the tool's performance and resource utilization?</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tool handle resource constraints or limitations, such as memory and processing power?</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the tool efficiently process and analyze data in real-time or near real-time?</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monitor and evaluate the tool's performance metrics regularly?</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tool ensure data integrity and consistency across different operations and transactions?</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666900" lvl="1" indent="-342900">
              <a:lnSpc>
                <a:spcPct val="107000"/>
              </a:lnSpc>
              <a:spcBef>
                <a:spcPts val="0"/>
              </a:spcBef>
              <a:spcAft>
                <a:spcPts val="0"/>
              </a:spcAft>
              <a:buFont typeface="+mj-lt"/>
              <a:buAutoNum type="arabicPeriod"/>
              <a:tabLst>
                <a:tab pos="457200" algn="l"/>
              </a:tabLst>
            </a:pPr>
            <a:r>
              <a:rPr lang="en-US" sz="15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the tool provide meaningful insights and analytics based on performance data and metrics?</a:t>
            </a:r>
            <a:endParaRPr lang="en-US" sz="15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dirty="0"/>
          </a:p>
        </p:txBody>
      </p:sp>
    </p:spTree>
    <p:extLst>
      <p:ext uri="{BB962C8B-B14F-4D97-AF65-F5344CB8AC3E}">
        <p14:creationId xmlns:p14="http://schemas.microsoft.com/office/powerpoint/2010/main" val="12270100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8C6F2-1CD5-24F1-A7B5-0B77958D91E6}"/>
              </a:ext>
            </a:extLst>
          </p:cNvPr>
          <p:cNvSpPr>
            <a:spLocks noGrp="1"/>
          </p:cNvSpPr>
          <p:nvPr>
            <p:ph type="title"/>
          </p:nvPr>
        </p:nvSpPr>
        <p:spPr/>
        <p:txBody>
          <a:bodyPr>
            <a:normAutofit fontScale="90000"/>
          </a:bodyPr>
          <a:lstStyle/>
          <a:p>
            <a:r>
              <a:rPr lang="en-US" sz="2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16: What security measures are implemented to protect sensitive data processed by the tool?</a:t>
            </a:r>
            <a:br>
              <a:rPr lang="en-US" sz="2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5EE8CBA-CF44-FAF7-181E-9273699741C3}"/>
              </a:ext>
            </a:extLst>
          </p:cNvPr>
          <p:cNvSpPr>
            <a:spLocks noGrp="1"/>
          </p:cNvSpPr>
          <p:nvPr>
            <p:ph idx="1"/>
          </p:nvPr>
        </p:nvSpPr>
        <p:spPr/>
        <p:txBody>
          <a:bodyPr>
            <a:normAutofit fontScale="92500"/>
          </a:bodyPr>
          <a:lstStyle/>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are authentication and access controls managed to prevent unauthorized access to the tool and its data?</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the tool detect and mitigate potential security threats such as SQL injection, cross-site scripting (XSS), and other common attacks?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encryption protocols are used to secure data in transit and at rest within the tool?</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does the tool handle user permissions and roles to enforce least privilege access principles?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the tool detect and respond to anomalies or suspicious activities that may indicate security breaches?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What measures are in place to secure the tool's communication channels and APIs?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resilient is the tool against DDoS (Distributed Denial of Service) attacks and other forms of network-based threats?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Can the tool provide audit logs and logs of security-related events for monitoring and analysis?</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Bef>
                <a:spcPts val="0"/>
              </a:spcBef>
              <a:spcAft>
                <a:spcPts val="0"/>
              </a:spcAft>
              <a:buFont typeface="+mj-lt"/>
              <a:buAutoNum type="arabicPeriod"/>
              <a:tabLst>
                <a:tab pos="457200" algn="l"/>
              </a:tabLst>
            </a:pPr>
            <a:r>
              <a:rPr lang="en-US" sz="1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How often are security assessments and penetration testing conducted to evaluate the tool's security posture?</a:t>
            </a:r>
            <a:endParaRPr lang="en-US" sz="1800" kern="1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en-US" dirty="0"/>
          </a:p>
        </p:txBody>
      </p:sp>
    </p:spTree>
    <p:extLst>
      <p:ext uri="{BB962C8B-B14F-4D97-AF65-F5344CB8AC3E}">
        <p14:creationId xmlns:p14="http://schemas.microsoft.com/office/powerpoint/2010/main" val="11115124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2E4EF-334E-D233-1BC2-651AA8EB8C99}"/>
              </a:ext>
            </a:extLst>
          </p:cNvPr>
          <p:cNvSpPr>
            <a:spLocks noGrp="1"/>
          </p:cNvSpPr>
          <p:nvPr>
            <p:ph type="title"/>
          </p:nvPr>
        </p:nvSpPr>
        <p:spPr/>
        <p:txBody>
          <a:bodyPr>
            <a:normAutofit fontScale="90000"/>
          </a:bodyPr>
          <a:lstStyle/>
          <a:p>
            <a:r>
              <a:rPr lang="en-US" sz="2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17: Does the tool support integration with </a:t>
            </a:r>
            <a:r>
              <a:rPr lang="en-US" sz="2800" kern="0" dirty="0">
                <a:solidFill>
                  <a:srgbClr val="FF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security information and event management (SIEM) </a:t>
            </a:r>
            <a:r>
              <a:rPr lang="en-US" sz="2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systems for centralized monitoring?</a:t>
            </a:r>
            <a:endParaRPr lang="en-US" dirty="0"/>
          </a:p>
        </p:txBody>
      </p:sp>
      <p:sp>
        <p:nvSpPr>
          <p:cNvPr id="3" name="Content Placeholder 2">
            <a:extLst>
              <a:ext uri="{FF2B5EF4-FFF2-40B4-BE49-F238E27FC236}">
                <a16:creationId xmlns:a16="http://schemas.microsoft.com/office/drawing/2014/main" id="{FD94BBF3-633A-3E45-9804-C73E475BC850}"/>
              </a:ext>
            </a:extLst>
          </p:cNvPr>
          <p:cNvSpPr>
            <a:spLocks noGrp="1"/>
          </p:cNvSpPr>
          <p:nvPr>
            <p:ph idx="1"/>
          </p:nvPr>
        </p:nvSpPr>
        <p:spPr/>
        <p:txBody>
          <a:bodyPr>
            <a:normAutofit lnSpcReduction="10000"/>
          </a:bodyPr>
          <a:lstStyle/>
          <a:p>
            <a:pPr marL="342900" indent="-342900">
              <a:buFont typeface="+mj-lt"/>
              <a:buAutoNum type="arabicPeriod"/>
            </a:pPr>
            <a:r>
              <a:rPr lang="en-US" dirty="0"/>
              <a:t>How does the tool facilitate incident response and remediation processes in case of security incidents?</a:t>
            </a:r>
          </a:p>
          <a:p>
            <a:pPr marL="342900" indent="-342900">
              <a:buFont typeface="+mj-lt"/>
              <a:buAutoNum type="arabicPeriod"/>
            </a:pPr>
            <a:r>
              <a:rPr lang="en-US" dirty="0"/>
              <a:t>Can the tool detect and block malicious activities, such as malware infections or unauthorized access attempts?</a:t>
            </a:r>
          </a:p>
          <a:p>
            <a:pPr marL="342900" indent="-342900">
              <a:buFont typeface="+mj-lt"/>
              <a:buAutoNum type="arabicPeriod"/>
            </a:pPr>
            <a:r>
              <a:rPr lang="en-US" dirty="0"/>
              <a:t>What measures are in place to ensure data privacy and confidentiality within the tool?</a:t>
            </a:r>
          </a:p>
          <a:p>
            <a:pPr marL="342900" indent="-342900">
              <a:buFont typeface="+mj-lt"/>
              <a:buAutoNum type="arabicPeriod"/>
            </a:pPr>
            <a:r>
              <a:rPr lang="en-US" dirty="0"/>
              <a:t>How does the tool handle compliance requirements related to data protection regulations and industry standards?</a:t>
            </a:r>
          </a:p>
          <a:p>
            <a:pPr marL="342900" indent="-342900">
              <a:buFont typeface="+mj-lt"/>
              <a:buAutoNum type="arabicPeriod"/>
            </a:pPr>
            <a:r>
              <a:rPr lang="en-US" dirty="0"/>
              <a:t>Can the tool enforce data retention policies and data lifecycle management practices?</a:t>
            </a:r>
          </a:p>
          <a:p>
            <a:pPr marL="342900" indent="-342900">
              <a:buFont typeface="+mj-lt"/>
              <a:buAutoNum type="arabicPeriod"/>
            </a:pPr>
            <a:r>
              <a:rPr lang="en-US" dirty="0"/>
              <a:t>What backup and recovery mechanisms are in place to protect against data loss and ensure business continuity?</a:t>
            </a:r>
          </a:p>
          <a:p>
            <a:pPr marL="342900" indent="-342900">
              <a:buFont typeface="+mj-lt"/>
              <a:buAutoNum type="arabicPeriod"/>
            </a:pPr>
            <a:r>
              <a:rPr lang="en-US" dirty="0"/>
              <a:t>How does the tool address the risks associated with insider threats and internal vulnerabilities?</a:t>
            </a:r>
          </a:p>
          <a:p>
            <a:pPr marL="342900" indent="-342900">
              <a:buFont typeface="+mj-lt"/>
              <a:buAutoNum type="arabicPeriod"/>
            </a:pPr>
            <a:r>
              <a:rPr lang="en-US" dirty="0"/>
              <a:t>Can the tool detect and prevent data exfiltration attempts and unauthorized data transfers?</a:t>
            </a:r>
          </a:p>
          <a:p>
            <a:pPr marL="342900" indent="-342900">
              <a:buFont typeface="+mj-lt"/>
              <a:buAutoNum type="arabicPeriod"/>
            </a:pPr>
            <a:r>
              <a:rPr lang="en-US" dirty="0"/>
              <a:t>What encryption standards and protocols are used to secure data stored within the tool's databases?</a:t>
            </a:r>
          </a:p>
          <a:p>
            <a:pPr marL="342900" indent="-342900">
              <a:buFont typeface="+mj-lt"/>
              <a:buAutoNum type="arabicPeriod"/>
            </a:pPr>
            <a:endParaRPr lang="en-US" dirty="0"/>
          </a:p>
        </p:txBody>
      </p:sp>
    </p:spTree>
    <p:extLst>
      <p:ext uri="{BB962C8B-B14F-4D97-AF65-F5344CB8AC3E}">
        <p14:creationId xmlns:p14="http://schemas.microsoft.com/office/powerpoint/2010/main" val="4441973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EED34-7779-020D-9A32-41025CF3507F}"/>
              </a:ext>
            </a:extLst>
          </p:cNvPr>
          <p:cNvSpPr>
            <a:spLocks noGrp="1"/>
          </p:cNvSpPr>
          <p:nvPr>
            <p:ph type="title"/>
          </p:nvPr>
        </p:nvSpPr>
        <p:spPr/>
        <p:txBody>
          <a:bodyPr/>
          <a:lstStyle/>
          <a:p>
            <a:r>
              <a:rPr lang="en-US" sz="2800" kern="0" dirty="0">
                <a:solidFill>
                  <a:srgbClr val="000000"/>
                </a:solidFill>
                <a:effectLst/>
                <a:highlight>
                  <a:srgbClr val="FFFFFF"/>
                </a:highlight>
                <a:latin typeface="Segoe UI" panose="020B0502040204020203" pitchFamily="34" charset="0"/>
                <a:ea typeface="Times New Roman" panose="02020603050405020304" pitchFamily="18" charset="0"/>
                <a:cs typeface="Times New Roman" panose="02020603050405020304" pitchFamily="18" charset="0"/>
              </a:rPr>
              <a:t>Task 18: </a:t>
            </a:r>
            <a:r>
              <a:rPr lang="en-US" dirty="0"/>
              <a:t>Performance assessment </a:t>
            </a:r>
          </a:p>
        </p:txBody>
      </p:sp>
      <p:sp>
        <p:nvSpPr>
          <p:cNvPr id="3" name="Content Placeholder 2">
            <a:extLst>
              <a:ext uri="{FF2B5EF4-FFF2-40B4-BE49-F238E27FC236}">
                <a16:creationId xmlns:a16="http://schemas.microsoft.com/office/drawing/2014/main" id="{CE428E6C-5104-AFBA-6EE6-6E5555226BF7}"/>
              </a:ext>
            </a:extLst>
          </p:cNvPr>
          <p:cNvSpPr>
            <a:spLocks noGrp="1"/>
          </p:cNvSpPr>
          <p:nvPr>
            <p:ph idx="1"/>
          </p:nvPr>
        </p:nvSpPr>
        <p:spPr/>
        <p:txBody>
          <a:bodyPr>
            <a:normAutofit fontScale="92500" lnSpcReduction="10000"/>
          </a:bodyPr>
          <a:lstStyle/>
          <a:p>
            <a:pPr marL="342900" marR="0" lvl="0" indent="-342900">
              <a:lnSpc>
                <a:spcPct val="107000"/>
              </a:lnSpc>
              <a:spcBef>
                <a:spcPts val="0"/>
              </a:spcBef>
              <a:spcAft>
                <a:spcPts val="0"/>
              </a:spcAft>
              <a:buFont typeface="+mj-lt"/>
              <a:buAutoNum type="arabicPeriod"/>
            </a:pPr>
            <a:r>
              <a:rPr lang="en-US"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How does the tool handle high-volume data processing and analytics tasks?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Can the tool scale horizontally and vertically to accommodate growing data volumes and user demands?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What measures are in place to optimize resource utilization and minimize performance bottlenecks?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How does the tool perform in terms of data processing speed and efficiency compared to industry benchmarks?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Can the tool provide real-time monitoring and alerts for performance anomalies and degradation?</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What strategies are used to optimize query performance and minimize latency in data retrieval?</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How does the tool handle data caching and pre-fetching to improve performance for frequently accessed data?</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Can the tool support distributed computing and parallel processing to enhance performance?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What load balancing and failover mechanisms are in place to ensure high availability and fault tolerance?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18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How does the tool handle data synchronization and replication across distributed environments for performance optimization?</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157023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3" cstate="print"/>
          <a:srcRect l="14444" t="24071" r="14305"/>
          <a:stretch>
            <a:fillRect/>
          </a:stretch>
        </p:blipFill>
        <p:spPr bwMode="auto">
          <a:xfrm>
            <a:off x="3505200" y="1295400"/>
            <a:ext cx="6515100" cy="5207000"/>
          </a:xfrm>
          <a:prstGeom prst="rect">
            <a:avLst/>
          </a:prstGeom>
          <a:noFill/>
          <a:ln w="9525">
            <a:noFill/>
            <a:miter lim="800000"/>
            <a:headEnd/>
            <a:tailEnd/>
          </a:ln>
        </p:spPr>
      </p:pic>
      <p:sp>
        <p:nvSpPr>
          <p:cNvPr id="22531" name="Rectangle 3"/>
          <p:cNvSpPr>
            <a:spLocks noGrp="1" noChangeArrowheads="1"/>
          </p:cNvSpPr>
          <p:nvPr>
            <p:ph type="title"/>
          </p:nvPr>
        </p:nvSpPr>
        <p:spPr>
          <a:xfrm>
            <a:off x="1905000" y="0"/>
            <a:ext cx="8229600" cy="1143000"/>
          </a:xfrm>
        </p:spPr>
        <p:txBody>
          <a:bodyPr/>
          <a:lstStyle/>
          <a:p>
            <a:pPr eaLnBrk="1" hangingPunct="1"/>
            <a:r>
              <a:rPr lang="en-US" altLang="en-US" dirty="0"/>
              <a:t>Question and Answer</a:t>
            </a:r>
          </a:p>
        </p:txBody>
      </p:sp>
      <p:sp>
        <p:nvSpPr>
          <p:cNvPr id="22532" name="Text Box 4"/>
          <p:cNvSpPr txBox="1">
            <a:spLocks noChangeArrowheads="1"/>
          </p:cNvSpPr>
          <p:nvPr/>
        </p:nvSpPr>
        <p:spPr bwMode="gray">
          <a:xfrm>
            <a:off x="5181601" y="6562726"/>
            <a:ext cx="1833563" cy="214313"/>
          </a:xfrm>
          <a:prstGeom prst="rect">
            <a:avLst/>
          </a:prstGeom>
          <a:noFill/>
          <a:ln w="12700">
            <a:noFill/>
            <a:miter lim="800000"/>
            <a:headEnd/>
            <a:tailEnd/>
          </a:ln>
        </p:spPr>
        <p:txBody>
          <a:bodyPr lIns="91110" tIns="45555" rIns="91110" bIns="45555">
            <a:spAutoFit/>
          </a:bodyPr>
          <a:lstStyle/>
          <a:p>
            <a:pPr algn="l"/>
            <a:fld id="{E34DDF79-4FC6-49AD-8C0C-C95F8B9BBFA4}" type="datetime1">
              <a:rPr lang="en-US" altLang="en-US" sz="800">
                <a:solidFill>
                  <a:schemeClr val="bg2"/>
                </a:solidFill>
                <a:latin typeface="Times New Roman" pitchFamily="18" charset="0"/>
              </a:rPr>
              <a:pPr algn="l"/>
              <a:t>7/25/2024</a:t>
            </a:fld>
            <a:r>
              <a:rPr lang="en-US" altLang="en-US" sz="800" dirty="0">
                <a:solidFill>
                  <a:schemeClr val="bg2"/>
                </a:solidFill>
                <a:latin typeface="Times New Roman" pitchFamily="18" charset="0"/>
              </a:rPr>
              <a:t>                       </a:t>
            </a:r>
            <a:fld id="{A7818D31-CB85-4A8F-B068-33A4E9114F4E}" type="slidenum">
              <a:rPr lang="en-US" altLang="en-US" sz="800">
                <a:solidFill>
                  <a:schemeClr val="bg2"/>
                </a:solidFill>
                <a:latin typeface="Times New Roman" pitchFamily="18" charset="0"/>
              </a:rPr>
              <a:pPr algn="l"/>
              <a:t>38</a:t>
            </a:fld>
            <a:endParaRPr lang="en-US" altLang="en-US" sz="800" dirty="0">
              <a:solidFill>
                <a:schemeClr val="bg2"/>
              </a:solidFill>
              <a:latin typeface="Times New Roman" pitchFamily="18" charset="0"/>
            </a:endParaRPr>
          </a:p>
        </p:txBody>
      </p:sp>
    </p:spTree>
    <p:extLst>
      <p:ext uri="{BB962C8B-B14F-4D97-AF65-F5344CB8AC3E}">
        <p14:creationId xmlns:p14="http://schemas.microsoft.com/office/powerpoint/2010/main" val="3319198616"/>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solidFill>
            <a:srgbClr val="465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D23008-B98F-12EB-6AF5-4DB84DF84548}"/>
              </a:ext>
            </a:extLst>
          </p:cNvPr>
          <p:cNvSpPr>
            <a:spLocks noGrp="1"/>
          </p:cNvSpPr>
          <p:nvPr>
            <p:ph type="title"/>
          </p:nvPr>
        </p:nvSpPr>
        <p:spPr>
          <a:xfrm>
            <a:off x="777767" y="1113764"/>
            <a:ext cx="3451140" cy="4624327"/>
          </a:xfrm>
        </p:spPr>
        <p:txBody>
          <a:bodyPr anchor="ctr">
            <a:normAutofit/>
          </a:bodyPr>
          <a:lstStyle/>
          <a:p>
            <a:r>
              <a:rPr lang="en-US" kern="0" dirty="0">
                <a:solidFill>
                  <a:srgbClr val="FFFFFF"/>
                </a:solidFill>
                <a:effectLst/>
                <a:ea typeface="Times New Roman" panose="02020603050405020304" pitchFamily="18" charset="0"/>
                <a:cs typeface="Times New Roman" panose="02020603050405020304" pitchFamily="18" charset="0"/>
              </a:rPr>
              <a:t>scenarios based on the vulnerabilities outlined in OWASP LLM Top 10 and how attackers might exploit them</a:t>
            </a:r>
            <a:endParaRPr lang="en-US" dirty="0">
              <a:solidFill>
                <a:srgbClr val="FFFFFF"/>
              </a:solidFill>
            </a:endParaRPr>
          </a:p>
        </p:txBody>
      </p:sp>
      <p:sp>
        <p:nvSpPr>
          <p:cNvPr id="3" name="Content Placeholder 2">
            <a:extLst>
              <a:ext uri="{FF2B5EF4-FFF2-40B4-BE49-F238E27FC236}">
                <a16:creationId xmlns:a16="http://schemas.microsoft.com/office/drawing/2014/main" id="{E62EABE1-3E70-CFAE-0130-B49422471A4C}"/>
              </a:ext>
            </a:extLst>
          </p:cNvPr>
          <p:cNvSpPr>
            <a:spLocks noGrp="1"/>
          </p:cNvSpPr>
          <p:nvPr>
            <p:ph idx="1"/>
          </p:nvPr>
        </p:nvSpPr>
        <p:spPr>
          <a:xfrm>
            <a:off x="4803228" y="-147145"/>
            <a:ext cx="7283669" cy="7367751"/>
          </a:xfrm>
        </p:spPr>
        <p:txBody>
          <a:bodyPr anchor="ctr">
            <a:normAutofit/>
          </a:bodyPr>
          <a:lstStyle/>
          <a:p>
            <a:pPr marL="342900" marR="0" lvl="0" indent="-342900">
              <a:lnSpc>
                <a:spcPct val="100000"/>
              </a:lnSpc>
              <a:spcBef>
                <a:spcPts val="0"/>
              </a:spcBef>
              <a:spcAft>
                <a:spcPts val="0"/>
              </a:spcAft>
              <a:buFont typeface="+mj-lt"/>
              <a:buAutoNum type="arabicPeriod"/>
              <a:tabLst>
                <a:tab pos="457200" algn="l"/>
              </a:tabLst>
            </a:pPr>
            <a:r>
              <a:rPr lang="en-US" sz="1400" b="1" kern="0" dirty="0">
                <a:effectLst/>
                <a:latin typeface="Franklin Gothic "/>
                <a:ea typeface="Times New Roman" panose="02020603050405020304" pitchFamily="18" charset="0"/>
                <a:cs typeface="Times New Roman" panose="02020603050405020304" pitchFamily="18" charset="0"/>
              </a:rPr>
              <a:t>Insecure Output Handling</a:t>
            </a:r>
            <a:r>
              <a:rPr lang="en-US" sz="1400" kern="0" dirty="0">
                <a:effectLst/>
                <a:latin typeface="Franklin Gothic "/>
                <a:ea typeface="Times New Roman" panose="02020603050405020304" pitchFamily="18" charset="0"/>
                <a:cs typeface="Times New Roman" panose="02020603050405020304" pitchFamily="18" charset="0"/>
              </a:rPr>
              <a:t>: Attackers could exploit weaknesses in how an LLM handles its outputs. For instance, they might trick the LLM into disclosing confidential data or performing actions that compromise security, such as bypassing access controls.</a:t>
            </a:r>
            <a:endParaRPr lang="en-US" sz="1400" kern="100" dirty="0">
              <a:effectLst/>
              <a:latin typeface="Franklin Gothic "/>
              <a:ea typeface="Aptos" panose="020B0004020202020204" pitchFamily="34" charset="0"/>
              <a:cs typeface="Times New Roman" panose="02020603050405020304" pitchFamily="18" charset="0"/>
            </a:endParaRPr>
          </a:p>
          <a:p>
            <a:pPr marL="342900" marR="0" lvl="0" indent="-342900">
              <a:lnSpc>
                <a:spcPct val="100000"/>
              </a:lnSpc>
              <a:spcBef>
                <a:spcPts val="0"/>
              </a:spcBef>
              <a:spcAft>
                <a:spcPts val="0"/>
              </a:spcAft>
              <a:buFont typeface="+mj-lt"/>
              <a:buAutoNum type="arabicPeriod"/>
              <a:tabLst>
                <a:tab pos="457200" algn="l"/>
              </a:tabLst>
            </a:pPr>
            <a:r>
              <a:rPr lang="en-US" sz="1400" b="1" kern="0" dirty="0">
                <a:effectLst/>
                <a:latin typeface="Franklin Gothic "/>
                <a:ea typeface="Times New Roman" panose="02020603050405020304" pitchFamily="18" charset="0"/>
                <a:cs typeface="Times New Roman" panose="02020603050405020304" pitchFamily="18" charset="0"/>
              </a:rPr>
              <a:t>Training Data Poisoning</a:t>
            </a:r>
            <a:r>
              <a:rPr lang="en-US" sz="1400" kern="0" dirty="0">
                <a:effectLst/>
                <a:latin typeface="Franklin Gothic "/>
                <a:ea typeface="Times New Roman" panose="02020603050405020304" pitchFamily="18" charset="0"/>
                <a:cs typeface="Times New Roman" panose="02020603050405020304" pitchFamily="18" charset="0"/>
              </a:rPr>
              <a:t>: By tampering with the training data of an LLM, attackers could introduce biases or vulnerabilities. This could lead to the LLM generating inaccurate or harmful outputs, affecting decision-making processes within a Business Unit.</a:t>
            </a:r>
            <a:endParaRPr lang="en-US" sz="1400" kern="100" dirty="0">
              <a:effectLst/>
              <a:latin typeface="Franklin Gothic "/>
              <a:ea typeface="Aptos" panose="020B0004020202020204" pitchFamily="34" charset="0"/>
              <a:cs typeface="Times New Roman" panose="02020603050405020304" pitchFamily="18" charset="0"/>
            </a:endParaRPr>
          </a:p>
          <a:p>
            <a:pPr marL="342900" marR="0" lvl="0" indent="-342900">
              <a:lnSpc>
                <a:spcPct val="100000"/>
              </a:lnSpc>
              <a:spcBef>
                <a:spcPts val="0"/>
              </a:spcBef>
              <a:spcAft>
                <a:spcPts val="0"/>
              </a:spcAft>
              <a:buFont typeface="+mj-lt"/>
              <a:buAutoNum type="arabicPeriod"/>
              <a:tabLst>
                <a:tab pos="457200" algn="l"/>
              </a:tabLst>
            </a:pPr>
            <a:r>
              <a:rPr lang="en-US" sz="1400" b="1" kern="0" dirty="0">
                <a:effectLst/>
                <a:latin typeface="Franklin Gothic "/>
                <a:ea typeface="Times New Roman" panose="02020603050405020304" pitchFamily="18" charset="0"/>
                <a:cs typeface="Times New Roman" panose="02020603050405020304" pitchFamily="18" charset="0"/>
              </a:rPr>
              <a:t>Model Denial of Service</a:t>
            </a:r>
            <a:r>
              <a:rPr lang="en-US" sz="1400" kern="0" dirty="0">
                <a:effectLst/>
                <a:latin typeface="Franklin Gothic "/>
                <a:ea typeface="Times New Roman" panose="02020603050405020304" pitchFamily="18" charset="0"/>
                <a:cs typeface="Times New Roman" panose="02020603050405020304" pitchFamily="18" charset="0"/>
              </a:rPr>
              <a:t>: Attackers might target the resource-intensive nature of LLMs to cause service degradation or disruption. This could be achieved through sending a large number of requests or inputs that overload the LLM's processing capabilities.</a:t>
            </a:r>
            <a:endParaRPr lang="en-US" sz="1400" kern="100" dirty="0">
              <a:effectLst/>
              <a:latin typeface="Franklin Gothic "/>
              <a:ea typeface="Aptos" panose="020B0004020202020204" pitchFamily="34" charset="0"/>
              <a:cs typeface="Times New Roman" panose="02020603050405020304" pitchFamily="18" charset="0"/>
            </a:endParaRPr>
          </a:p>
          <a:p>
            <a:pPr marL="342900" marR="0" lvl="0" indent="-342900">
              <a:lnSpc>
                <a:spcPct val="100000"/>
              </a:lnSpc>
              <a:spcBef>
                <a:spcPts val="0"/>
              </a:spcBef>
              <a:spcAft>
                <a:spcPts val="0"/>
              </a:spcAft>
              <a:buFont typeface="+mj-lt"/>
              <a:buAutoNum type="arabicPeriod"/>
              <a:tabLst>
                <a:tab pos="457200" algn="l"/>
              </a:tabLst>
            </a:pPr>
            <a:r>
              <a:rPr lang="en-US" sz="1400" b="1" kern="0" dirty="0">
                <a:effectLst/>
                <a:latin typeface="Franklin Gothic "/>
                <a:ea typeface="Times New Roman" panose="02020603050405020304" pitchFamily="18" charset="0"/>
                <a:cs typeface="Times New Roman" panose="02020603050405020304" pitchFamily="18" charset="0"/>
              </a:rPr>
              <a:t>Supply Chain Vulnerabilities</a:t>
            </a:r>
            <a:r>
              <a:rPr lang="en-US" sz="1400" kern="0" dirty="0">
                <a:effectLst/>
                <a:latin typeface="Franklin Gothic "/>
                <a:ea typeface="Times New Roman" panose="02020603050405020304" pitchFamily="18" charset="0"/>
                <a:cs typeface="Times New Roman" panose="02020603050405020304" pitchFamily="18" charset="0"/>
              </a:rPr>
              <a:t>: Exploiting vulnerabilities in third-party components or services used by an LLM can lead to security compromises. For example, an attacker might compromise a plugin or dataset used by the LLM to gain unauthorized access or manipulate its behavior.</a:t>
            </a:r>
            <a:endParaRPr lang="en-US" sz="1400" kern="100" dirty="0">
              <a:effectLst/>
              <a:latin typeface="Franklin Gothic "/>
              <a:ea typeface="Aptos" panose="020B0004020202020204" pitchFamily="34" charset="0"/>
              <a:cs typeface="Times New Roman" panose="02020603050405020304" pitchFamily="18" charset="0"/>
            </a:endParaRPr>
          </a:p>
          <a:p>
            <a:pPr marL="342900" marR="0" lvl="0" indent="-342900">
              <a:lnSpc>
                <a:spcPct val="100000"/>
              </a:lnSpc>
              <a:spcBef>
                <a:spcPts val="0"/>
              </a:spcBef>
              <a:spcAft>
                <a:spcPts val="0"/>
              </a:spcAft>
              <a:buFont typeface="+mj-lt"/>
              <a:buAutoNum type="arabicPeriod"/>
              <a:tabLst>
                <a:tab pos="457200" algn="l"/>
              </a:tabLst>
            </a:pPr>
            <a:r>
              <a:rPr lang="en-US" sz="1400" b="1" kern="0" dirty="0">
                <a:effectLst/>
                <a:latin typeface="Franklin Gothic "/>
                <a:ea typeface="Times New Roman" panose="02020603050405020304" pitchFamily="18" charset="0"/>
                <a:cs typeface="Times New Roman" panose="02020603050405020304" pitchFamily="18" charset="0"/>
              </a:rPr>
              <a:t>Sensitive Information Disclosure</a:t>
            </a:r>
            <a:r>
              <a:rPr lang="en-US" sz="1400" kern="0" dirty="0">
                <a:effectLst/>
                <a:latin typeface="Franklin Gothic "/>
                <a:ea typeface="Times New Roman" panose="02020603050405020304" pitchFamily="18" charset="0"/>
                <a:cs typeface="Times New Roman" panose="02020603050405020304" pitchFamily="18" charset="0"/>
              </a:rPr>
              <a:t>: Attackers could exploit flaws in an LLM's logic or configuration to reveal sensitive information in its responses. This could include disclosing personally identifiable information (PII) or proprietary data.</a:t>
            </a:r>
            <a:endParaRPr lang="en-US" sz="1400" kern="100" dirty="0">
              <a:effectLst/>
              <a:latin typeface="Franklin Gothic "/>
              <a:ea typeface="Aptos" panose="020B0004020202020204" pitchFamily="34" charset="0"/>
              <a:cs typeface="Times New Roman" panose="02020603050405020304" pitchFamily="18" charset="0"/>
            </a:endParaRPr>
          </a:p>
          <a:p>
            <a:pPr marL="342900" marR="0" lvl="0" indent="-342900">
              <a:lnSpc>
                <a:spcPct val="100000"/>
              </a:lnSpc>
              <a:spcBef>
                <a:spcPts val="0"/>
              </a:spcBef>
              <a:spcAft>
                <a:spcPts val="0"/>
              </a:spcAft>
              <a:buFont typeface="+mj-lt"/>
              <a:buAutoNum type="arabicPeriod"/>
              <a:tabLst>
                <a:tab pos="457200" algn="l"/>
              </a:tabLst>
            </a:pPr>
            <a:r>
              <a:rPr lang="en-US" sz="1400" b="1" kern="0" dirty="0">
                <a:effectLst/>
                <a:latin typeface="Franklin Gothic "/>
                <a:ea typeface="Times New Roman" panose="02020603050405020304" pitchFamily="18" charset="0"/>
                <a:cs typeface="Times New Roman" panose="02020603050405020304" pitchFamily="18" charset="0"/>
              </a:rPr>
              <a:t>Insecure Plugin Design</a:t>
            </a:r>
            <a:r>
              <a:rPr lang="en-US" sz="1400" kern="0" dirty="0">
                <a:effectLst/>
                <a:latin typeface="Franklin Gothic "/>
                <a:ea typeface="Times New Roman" panose="02020603050405020304" pitchFamily="18" charset="0"/>
                <a:cs typeface="Times New Roman" panose="02020603050405020304" pitchFamily="18" charset="0"/>
              </a:rPr>
              <a:t>: Vulnerabilities in LLM plugins could be exploited by attackers to gain unauthorized access or execute malicious code within the LLM environment. For instance, a plugin with insufficient access controls could be leveraged for privilege escalation attacks.</a:t>
            </a:r>
            <a:endParaRPr lang="en-US" sz="1400" kern="100" dirty="0">
              <a:effectLst/>
              <a:latin typeface="Franklin Gothic "/>
              <a:ea typeface="Aptos" panose="020B0004020202020204" pitchFamily="34" charset="0"/>
              <a:cs typeface="Times New Roman" panose="02020603050405020304" pitchFamily="18" charset="0"/>
            </a:endParaRPr>
          </a:p>
          <a:p>
            <a:pPr marL="342900" marR="0" lvl="0" indent="-342900">
              <a:lnSpc>
                <a:spcPct val="100000"/>
              </a:lnSpc>
              <a:spcBef>
                <a:spcPts val="0"/>
              </a:spcBef>
              <a:spcAft>
                <a:spcPts val="0"/>
              </a:spcAft>
              <a:buFont typeface="+mj-lt"/>
              <a:buAutoNum type="arabicPeriod"/>
              <a:tabLst>
                <a:tab pos="457200" algn="l"/>
              </a:tabLst>
            </a:pPr>
            <a:r>
              <a:rPr lang="en-US" sz="1400" b="1" kern="0" dirty="0">
                <a:effectLst/>
                <a:latin typeface="Franklin Gothic "/>
                <a:ea typeface="Times New Roman" panose="02020603050405020304" pitchFamily="18" charset="0"/>
                <a:cs typeface="Times New Roman" panose="02020603050405020304" pitchFamily="18" charset="0"/>
              </a:rPr>
              <a:t>Excessive Agency</a:t>
            </a:r>
            <a:r>
              <a:rPr lang="en-US" sz="1400" kern="0" dirty="0">
                <a:effectLst/>
                <a:latin typeface="Franklin Gothic "/>
                <a:ea typeface="Times New Roman" panose="02020603050405020304" pitchFamily="18" charset="0"/>
                <a:cs typeface="Times New Roman" panose="02020603050405020304" pitchFamily="18" charset="0"/>
              </a:rPr>
              <a:t>: If an LLM has excessive permissions or autonomy, attackers might abuse these privileges to perform unauthorized actions or manipulate its outputs for malicious purposes.</a:t>
            </a:r>
            <a:endParaRPr lang="en-US" sz="1400" kern="100" dirty="0">
              <a:effectLst/>
              <a:latin typeface="Franklin Gothic "/>
              <a:ea typeface="Aptos" panose="020B0004020202020204" pitchFamily="34" charset="0"/>
              <a:cs typeface="Times New Roman" panose="02020603050405020304" pitchFamily="18" charset="0"/>
            </a:endParaRPr>
          </a:p>
          <a:p>
            <a:pPr marL="342900" marR="0" lvl="0" indent="-342900">
              <a:lnSpc>
                <a:spcPct val="100000"/>
              </a:lnSpc>
              <a:spcBef>
                <a:spcPts val="0"/>
              </a:spcBef>
              <a:spcAft>
                <a:spcPts val="0"/>
              </a:spcAft>
              <a:buFont typeface="+mj-lt"/>
              <a:buAutoNum type="arabicPeriod"/>
              <a:tabLst>
                <a:tab pos="457200" algn="l"/>
              </a:tabLst>
            </a:pPr>
            <a:r>
              <a:rPr lang="en-US" sz="1400" b="1" kern="0" dirty="0">
                <a:effectLst/>
                <a:latin typeface="Franklin Gothic "/>
                <a:ea typeface="Times New Roman" panose="02020603050405020304" pitchFamily="18" charset="0"/>
                <a:cs typeface="Times New Roman" panose="02020603050405020304" pitchFamily="18" charset="0"/>
              </a:rPr>
              <a:t>Overreliance</a:t>
            </a:r>
            <a:r>
              <a:rPr lang="en-US" sz="1400" kern="0" dirty="0">
                <a:effectLst/>
                <a:latin typeface="Franklin Gothic "/>
                <a:ea typeface="Times New Roman" panose="02020603050405020304" pitchFamily="18" charset="0"/>
                <a:cs typeface="Times New Roman" panose="02020603050405020304" pitchFamily="18" charset="0"/>
              </a:rPr>
              <a:t>: Attackers could exploit situations where Business Units overly depend on LLMs without proper oversight or validation. This could lead to the dissemination of </a:t>
            </a:r>
            <a:r>
              <a:rPr lang="en-US" sz="1400" kern="0" dirty="0">
                <a:latin typeface="Franklin Gothic "/>
                <a:ea typeface="Times New Roman" panose="02020603050405020304" pitchFamily="18" charset="0"/>
                <a:cs typeface="Times New Roman" panose="02020603050405020304" pitchFamily="18" charset="0"/>
              </a:rPr>
              <a:t>misinformation, </a:t>
            </a:r>
            <a:r>
              <a:rPr lang="en-US" sz="1400" kern="0" dirty="0">
                <a:effectLst/>
                <a:latin typeface="Franklin Gothic "/>
                <a:ea typeface="Times New Roman" panose="02020603050405020304" pitchFamily="18" charset="0"/>
                <a:cs typeface="Times New Roman" panose="02020603050405020304" pitchFamily="18" charset="0"/>
              </a:rPr>
              <a:t>or the execution of incorrect actions based on flawed LLM outputs.</a:t>
            </a:r>
            <a:endParaRPr lang="en-US" sz="1400" kern="100" dirty="0">
              <a:effectLst/>
              <a:latin typeface="Franklin Gothic "/>
              <a:ea typeface="Aptos" panose="020B0004020202020204" pitchFamily="34" charset="0"/>
              <a:cs typeface="Times New Roman" panose="02020603050405020304" pitchFamily="18" charset="0"/>
            </a:endParaRPr>
          </a:p>
          <a:p>
            <a:pPr marL="342900" marR="0" lvl="0" indent="-342900">
              <a:lnSpc>
                <a:spcPct val="100000"/>
              </a:lnSpc>
              <a:spcBef>
                <a:spcPts val="0"/>
              </a:spcBef>
              <a:spcAft>
                <a:spcPts val="0"/>
              </a:spcAft>
              <a:buFont typeface="+mj-lt"/>
              <a:buAutoNum type="arabicPeriod"/>
              <a:tabLst>
                <a:tab pos="457200" algn="l"/>
              </a:tabLst>
            </a:pPr>
            <a:r>
              <a:rPr lang="en-US" sz="1400" b="1" kern="0" dirty="0">
                <a:effectLst/>
                <a:latin typeface="Franklin Gothic "/>
                <a:ea typeface="Times New Roman" panose="02020603050405020304" pitchFamily="18" charset="0"/>
                <a:cs typeface="Times New Roman" panose="02020603050405020304" pitchFamily="18" charset="0"/>
              </a:rPr>
              <a:t>Model Theft</a:t>
            </a:r>
            <a:r>
              <a:rPr lang="en-US" sz="1400" kern="0" dirty="0">
                <a:effectLst/>
                <a:latin typeface="Franklin Gothic "/>
                <a:ea typeface="Times New Roman" panose="02020603050405020304" pitchFamily="18" charset="0"/>
                <a:cs typeface="Times New Roman" panose="02020603050405020304" pitchFamily="18" charset="0"/>
              </a:rPr>
              <a:t>: Unauthorized access to proprietary LLM models could result in economic losses, compromised competitive advantage, or the exposure of sensitive information.</a:t>
            </a:r>
            <a:endParaRPr lang="en-US" sz="1400" kern="100" dirty="0">
              <a:effectLst/>
              <a:latin typeface="Franklin Gothic "/>
              <a:ea typeface="Aptos" panose="020B0004020202020204" pitchFamily="34" charset="0"/>
              <a:cs typeface="Times New Roman" panose="02020603050405020304" pitchFamily="18" charset="0"/>
            </a:endParaRPr>
          </a:p>
          <a:p>
            <a:pPr>
              <a:lnSpc>
                <a:spcPct val="100000"/>
              </a:lnSpc>
            </a:pPr>
            <a:endParaRPr lang="en-US" sz="1400" dirty="0">
              <a:latin typeface="Franklin Gothic "/>
            </a:endParaRPr>
          </a:p>
        </p:txBody>
      </p:sp>
    </p:spTree>
    <p:extLst>
      <p:ext uri="{BB962C8B-B14F-4D97-AF65-F5344CB8AC3E}">
        <p14:creationId xmlns:p14="http://schemas.microsoft.com/office/powerpoint/2010/main" val="4030837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4C9B8-0BEE-6D46-D494-85FC69D5725D}"/>
              </a:ext>
            </a:extLst>
          </p:cNvPr>
          <p:cNvSpPr>
            <a:spLocks noGrp="1"/>
          </p:cNvSpPr>
          <p:nvPr>
            <p:ph type="title"/>
          </p:nvPr>
        </p:nvSpPr>
        <p:spPr>
          <a:xfrm>
            <a:off x="632182" y="281743"/>
            <a:ext cx="10927636" cy="1032051"/>
          </a:xfrm>
        </p:spPr>
        <p:txBody>
          <a:bodyPr>
            <a:noAutofit/>
          </a:bodyPr>
          <a:lstStyle/>
          <a:p>
            <a:r>
              <a:rPr lang="en-US" sz="2000" b="0" i="0" dirty="0">
                <a:solidFill>
                  <a:srgbClr val="0D0D0D"/>
                </a:solidFill>
                <a:effectLst/>
                <a:highlight>
                  <a:srgbClr val="FFFFFF"/>
                </a:highlight>
                <a:latin typeface="Söhne"/>
              </a:rPr>
              <a:t>traditional OWASP Top 10 risks might translate to concerns with </a:t>
            </a:r>
            <a:r>
              <a:rPr lang="en-US" sz="2000" b="0" i="0" dirty="0" err="1">
                <a:solidFill>
                  <a:srgbClr val="0D0D0D"/>
                </a:solidFill>
                <a:effectLst/>
                <a:highlight>
                  <a:srgbClr val="FFFFFF"/>
                </a:highlight>
                <a:latin typeface="Söhne"/>
              </a:rPr>
              <a:t>GenAI</a:t>
            </a:r>
            <a:r>
              <a:rPr lang="en-US" sz="2000" b="0" i="0" dirty="0">
                <a:solidFill>
                  <a:srgbClr val="0D0D0D"/>
                </a:solidFill>
                <a:effectLst/>
                <a:highlight>
                  <a:srgbClr val="FFFFFF"/>
                </a:highlight>
                <a:latin typeface="Söhne"/>
              </a:rPr>
              <a:t>/LLM</a:t>
            </a:r>
            <a:br>
              <a:rPr lang="en-US" sz="2000" b="0" i="0" dirty="0">
                <a:solidFill>
                  <a:srgbClr val="0D0D0D"/>
                </a:solidFill>
                <a:effectLst/>
                <a:highlight>
                  <a:srgbClr val="FFFFFF"/>
                </a:highlight>
                <a:latin typeface="Söhne"/>
              </a:rPr>
            </a:br>
            <a:endParaRPr lang="en-US" sz="2000" dirty="0"/>
          </a:p>
        </p:txBody>
      </p:sp>
      <p:sp>
        <p:nvSpPr>
          <p:cNvPr id="3" name="Content Placeholder 2">
            <a:extLst>
              <a:ext uri="{FF2B5EF4-FFF2-40B4-BE49-F238E27FC236}">
                <a16:creationId xmlns:a16="http://schemas.microsoft.com/office/drawing/2014/main" id="{1A947BAA-F667-2D7D-D0D5-126E8F12E10E}"/>
              </a:ext>
            </a:extLst>
          </p:cNvPr>
          <p:cNvSpPr>
            <a:spLocks noGrp="1"/>
          </p:cNvSpPr>
          <p:nvPr>
            <p:ph idx="1"/>
          </p:nvPr>
        </p:nvSpPr>
        <p:spPr>
          <a:xfrm>
            <a:off x="581192" y="1229710"/>
            <a:ext cx="11411111" cy="5628290"/>
          </a:xfrm>
        </p:spPr>
        <p:txBody>
          <a:bodyPr>
            <a:normAutofit fontScale="85000" lnSpcReduction="10000"/>
          </a:bodyPr>
          <a:lstStyle/>
          <a:p>
            <a:pPr algn="l">
              <a:buFont typeface="+mj-lt"/>
              <a:buAutoNum type="arabicPeriod"/>
            </a:pPr>
            <a:r>
              <a:rPr lang="en-US" b="1" i="0" dirty="0">
                <a:solidFill>
                  <a:srgbClr val="0D0D0D"/>
                </a:solidFill>
                <a:effectLst/>
                <a:highlight>
                  <a:srgbClr val="FFFFFF"/>
                </a:highlight>
                <a:latin typeface="Söhne"/>
              </a:rPr>
              <a:t>Injection Flaws</a:t>
            </a:r>
            <a:r>
              <a:rPr lang="en-US" b="0" i="0" dirty="0">
                <a:solidFill>
                  <a:srgbClr val="0D0D0D"/>
                </a:solidFill>
                <a:effectLst/>
                <a:highlight>
                  <a:srgbClr val="FFFFFF"/>
                </a:highlight>
                <a:latin typeface="Söhne"/>
              </a:rPr>
              <a:t>: An LLM might be vulnerable to injection attacks if an attacker can feed it malicious input in the form of crafted prompts that could cause the model to output sensitive data, execute unintended actions, or reveal parts of its training data (data leakage).</a:t>
            </a:r>
          </a:p>
          <a:p>
            <a:pPr algn="l">
              <a:buFont typeface="+mj-lt"/>
              <a:buAutoNum type="arabicPeriod"/>
            </a:pPr>
            <a:r>
              <a:rPr lang="en-US" b="1" i="0" dirty="0">
                <a:solidFill>
                  <a:srgbClr val="0D0D0D"/>
                </a:solidFill>
                <a:effectLst/>
                <a:highlight>
                  <a:srgbClr val="FFFFFF"/>
                </a:highlight>
                <a:latin typeface="Söhne"/>
              </a:rPr>
              <a:t>Broken Authentication</a:t>
            </a:r>
            <a:r>
              <a:rPr lang="en-US" b="0" i="0" dirty="0">
                <a:solidFill>
                  <a:srgbClr val="0D0D0D"/>
                </a:solidFill>
                <a:effectLst/>
                <a:highlight>
                  <a:srgbClr val="FFFFFF"/>
                </a:highlight>
                <a:latin typeface="Söhne"/>
              </a:rPr>
              <a:t>: If an LLM-based service doesn't properly implement authentication, attackers could gain unauthorized access to the model and use it for malicious purposes, including generating harmful content or accessing restricted functionalities.</a:t>
            </a:r>
          </a:p>
          <a:p>
            <a:pPr algn="l">
              <a:buFont typeface="+mj-lt"/>
              <a:buAutoNum type="arabicPeriod"/>
            </a:pPr>
            <a:r>
              <a:rPr lang="en-US" b="1" i="0" dirty="0">
                <a:solidFill>
                  <a:srgbClr val="0D0D0D"/>
                </a:solidFill>
                <a:effectLst/>
                <a:highlight>
                  <a:srgbClr val="FFFFFF"/>
                </a:highlight>
                <a:latin typeface="Söhne"/>
              </a:rPr>
              <a:t>Sensitive Data Exposure</a:t>
            </a:r>
            <a:r>
              <a:rPr lang="en-US" b="0" i="0" dirty="0">
                <a:solidFill>
                  <a:srgbClr val="0D0D0D"/>
                </a:solidFill>
                <a:effectLst/>
                <a:highlight>
                  <a:srgbClr val="FFFFFF"/>
                </a:highlight>
                <a:latin typeface="Söhne"/>
              </a:rPr>
              <a:t>: An LLM might inadvertently expose sensitive information if it's been trained on datasets containing such information and hasn't been properly sanitized.</a:t>
            </a:r>
          </a:p>
          <a:p>
            <a:pPr algn="l">
              <a:buFont typeface="+mj-lt"/>
              <a:buAutoNum type="arabicPeriod"/>
            </a:pPr>
            <a:r>
              <a:rPr lang="en-US" b="1" i="0" dirty="0">
                <a:solidFill>
                  <a:srgbClr val="0D0D0D"/>
                </a:solidFill>
                <a:effectLst/>
                <a:highlight>
                  <a:srgbClr val="FFFFFF"/>
                </a:highlight>
                <a:latin typeface="Söhne"/>
              </a:rPr>
              <a:t>XML External Entities (XXE)</a:t>
            </a:r>
            <a:r>
              <a:rPr lang="en-US" b="0" i="0" dirty="0">
                <a:solidFill>
                  <a:srgbClr val="0D0D0D"/>
                </a:solidFill>
                <a:effectLst/>
                <a:highlight>
                  <a:srgbClr val="FFFFFF"/>
                </a:highlight>
                <a:latin typeface="Söhne"/>
              </a:rPr>
              <a:t>: This risk is less relevant to LLMs as it pertains to older web services that parse XML input. However, if an LLM is part of a service that processes XML, it might be an indirect vector for XXE attacks.</a:t>
            </a:r>
          </a:p>
          <a:p>
            <a:pPr algn="l">
              <a:buFont typeface="+mj-lt"/>
              <a:buAutoNum type="arabicPeriod"/>
            </a:pPr>
            <a:r>
              <a:rPr lang="en-US" b="1" i="0" dirty="0">
                <a:solidFill>
                  <a:srgbClr val="0D0D0D"/>
                </a:solidFill>
                <a:effectLst/>
                <a:highlight>
                  <a:srgbClr val="FFFFFF"/>
                </a:highlight>
                <a:latin typeface="Söhne"/>
              </a:rPr>
              <a:t>Broken Access Control</a:t>
            </a:r>
            <a:r>
              <a:rPr lang="en-US" b="0" i="0" dirty="0">
                <a:solidFill>
                  <a:srgbClr val="0D0D0D"/>
                </a:solidFill>
                <a:effectLst/>
                <a:highlight>
                  <a:srgbClr val="FFFFFF"/>
                </a:highlight>
                <a:latin typeface="Söhne"/>
              </a:rPr>
              <a:t>: LLMs must have strict access controls to prevent unauthorized users from accessing admin-level functions or generating content that could lead to harm or misuse.</a:t>
            </a:r>
          </a:p>
          <a:p>
            <a:pPr algn="l">
              <a:buFont typeface="+mj-lt"/>
              <a:buAutoNum type="arabicPeriod"/>
            </a:pPr>
            <a:r>
              <a:rPr lang="en-US" b="1" i="0" dirty="0">
                <a:solidFill>
                  <a:srgbClr val="0D0D0D"/>
                </a:solidFill>
                <a:effectLst/>
                <a:highlight>
                  <a:srgbClr val="FFFFFF"/>
                </a:highlight>
                <a:latin typeface="Söhne"/>
              </a:rPr>
              <a:t>Security Misconfiguration</a:t>
            </a:r>
            <a:r>
              <a:rPr lang="en-US" b="0" i="0" dirty="0">
                <a:solidFill>
                  <a:srgbClr val="0D0D0D"/>
                </a:solidFill>
                <a:effectLst/>
                <a:highlight>
                  <a:srgbClr val="FFFFFF"/>
                </a:highlight>
                <a:latin typeface="Söhne"/>
              </a:rPr>
              <a:t>: An LLM that is not configured with security in mind may leak information through verbose error messages or debugging information, or it might allow access to administrative interfaces.</a:t>
            </a:r>
          </a:p>
          <a:p>
            <a:pPr algn="l">
              <a:buFont typeface="+mj-lt"/>
              <a:buAutoNum type="arabicPeriod"/>
            </a:pPr>
            <a:r>
              <a:rPr lang="en-US" b="1" i="0" dirty="0">
                <a:solidFill>
                  <a:srgbClr val="0D0D0D"/>
                </a:solidFill>
                <a:effectLst/>
                <a:highlight>
                  <a:srgbClr val="FFFFFF"/>
                </a:highlight>
                <a:latin typeface="Söhne"/>
              </a:rPr>
              <a:t>Cross-Site Scripting (XSS)</a:t>
            </a:r>
            <a:r>
              <a:rPr lang="en-US" b="0" i="0" dirty="0">
                <a:solidFill>
                  <a:srgbClr val="0D0D0D"/>
                </a:solidFill>
                <a:effectLst/>
                <a:highlight>
                  <a:srgbClr val="FFFFFF"/>
                </a:highlight>
                <a:latin typeface="Söhne"/>
              </a:rPr>
              <a:t>: If an LLM-generated content is displayed on web applications without proper output encoding, it could be used as a vector for XSS attacks.</a:t>
            </a:r>
          </a:p>
          <a:p>
            <a:pPr algn="l">
              <a:buFont typeface="+mj-lt"/>
              <a:buAutoNum type="arabicPeriod"/>
            </a:pPr>
            <a:r>
              <a:rPr lang="en-US" b="1" i="0" dirty="0">
                <a:solidFill>
                  <a:srgbClr val="0D0D0D"/>
                </a:solidFill>
                <a:effectLst/>
                <a:highlight>
                  <a:srgbClr val="FFFFFF"/>
                </a:highlight>
                <a:latin typeface="Söhne"/>
              </a:rPr>
              <a:t>Insecure Deserialization</a:t>
            </a:r>
            <a:r>
              <a:rPr lang="en-US" b="0" i="0" dirty="0">
                <a:solidFill>
                  <a:srgbClr val="0D0D0D"/>
                </a:solidFill>
                <a:effectLst/>
                <a:highlight>
                  <a:srgbClr val="FFFFFF"/>
                </a:highlight>
                <a:latin typeface="Söhne"/>
              </a:rPr>
              <a:t>: In the context of LLMs, insecure deserialization could occur if the model's parameters or state are manipulated before being loaded into an application, leading to arbitrary code execution or other attacks.</a:t>
            </a:r>
          </a:p>
          <a:p>
            <a:pPr algn="l">
              <a:buFont typeface="+mj-lt"/>
              <a:buAutoNum type="arabicPeriod"/>
            </a:pPr>
            <a:r>
              <a:rPr lang="en-US" b="1" i="0" dirty="0">
                <a:solidFill>
                  <a:srgbClr val="0D0D0D"/>
                </a:solidFill>
                <a:effectLst/>
                <a:highlight>
                  <a:srgbClr val="FFFFFF"/>
                </a:highlight>
                <a:latin typeface="Söhne"/>
              </a:rPr>
              <a:t>Using Components with Known Vulnerabilities</a:t>
            </a:r>
            <a:r>
              <a:rPr lang="en-US" b="0" i="0" dirty="0">
                <a:solidFill>
                  <a:srgbClr val="0D0D0D"/>
                </a:solidFill>
                <a:effectLst/>
                <a:highlight>
                  <a:srgbClr val="FFFFFF"/>
                </a:highlight>
                <a:latin typeface="Söhne"/>
              </a:rPr>
              <a:t>: If the LLM or any associated software components have known vulnerabilities that aren't patched, it could be exploited by attackers.</a:t>
            </a:r>
          </a:p>
          <a:p>
            <a:pPr algn="l">
              <a:buFont typeface="+mj-lt"/>
              <a:buAutoNum type="arabicPeriod"/>
            </a:pPr>
            <a:r>
              <a:rPr lang="en-US" b="1" i="0" dirty="0">
                <a:solidFill>
                  <a:srgbClr val="0D0D0D"/>
                </a:solidFill>
                <a:effectLst/>
                <a:highlight>
                  <a:srgbClr val="FFFFFF"/>
                </a:highlight>
                <a:latin typeface="Söhne"/>
              </a:rPr>
              <a:t>Insufficient Logging &amp; Monitoring</a:t>
            </a:r>
            <a:r>
              <a:rPr lang="en-US" b="0" i="0" dirty="0">
                <a:solidFill>
                  <a:srgbClr val="0D0D0D"/>
                </a:solidFill>
                <a:effectLst/>
                <a:highlight>
                  <a:srgbClr val="FFFFFF"/>
                </a:highlight>
                <a:latin typeface="Söhne"/>
              </a:rPr>
              <a:t>: Without proper logging and monitoring, abusive or anomalous interactions with the LLM might not be detected or responded to in a timely manner.</a:t>
            </a:r>
          </a:p>
          <a:p>
            <a:endParaRPr lang="en-US" dirty="0"/>
          </a:p>
        </p:txBody>
      </p:sp>
    </p:spTree>
    <p:extLst>
      <p:ext uri="{BB962C8B-B14F-4D97-AF65-F5344CB8AC3E}">
        <p14:creationId xmlns:p14="http://schemas.microsoft.com/office/powerpoint/2010/main" val="2677921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04BED40-EAF7-4E55-AFF7-2CD840EBD3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20DDF8-9A6C-9D07-EC27-D9C73AFCBF92}"/>
              </a:ext>
            </a:extLst>
          </p:cNvPr>
          <p:cNvSpPr>
            <a:spLocks noGrp="1"/>
          </p:cNvSpPr>
          <p:nvPr>
            <p:ph type="title"/>
          </p:nvPr>
        </p:nvSpPr>
        <p:spPr>
          <a:xfrm>
            <a:off x="446534" y="45297"/>
            <a:ext cx="6309003" cy="1013800"/>
          </a:xfrm>
        </p:spPr>
        <p:txBody>
          <a:bodyPr>
            <a:normAutofit/>
          </a:bodyPr>
          <a:lstStyle/>
          <a:p>
            <a:r>
              <a:rPr lang="en-US" b="0" i="0" dirty="0">
                <a:solidFill>
                  <a:schemeClr val="tx2"/>
                </a:solidFill>
                <a:effectLst/>
                <a:highlight>
                  <a:srgbClr val="FFFFFF"/>
                </a:highlight>
                <a:latin typeface="Söhne"/>
              </a:rPr>
              <a:t>Known attack vectors and risks</a:t>
            </a:r>
            <a:endParaRPr lang="en-US" dirty="0">
              <a:solidFill>
                <a:schemeClr val="tx2"/>
              </a:solidFill>
            </a:endParaRPr>
          </a:p>
        </p:txBody>
      </p:sp>
      <p:sp>
        <p:nvSpPr>
          <p:cNvPr id="11" name="Rectangle 10">
            <a:extLst>
              <a:ext uri="{FF2B5EF4-FFF2-40B4-BE49-F238E27FC236}">
                <a16:creationId xmlns:a16="http://schemas.microsoft.com/office/drawing/2014/main" id="{F367CCF1-BB1E-41CF-8499-94A870C33E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162F693B-F9C8-9081-E339-4ACEF1F13ECE}"/>
              </a:ext>
            </a:extLst>
          </p:cNvPr>
          <p:cNvSpPr>
            <a:spLocks noGrp="1"/>
          </p:cNvSpPr>
          <p:nvPr>
            <p:ph idx="1"/>
          </p:nvPr>
        </p:nvSpPr>
        <p:spPr>
          <a:xfrm>
            <a:off x="215078" y="1104394"/>
            <a:ext cx="7026550" cy="5708309"/>
          </a:xfrm>
        </p:spPr>
        <p:txBody>
          <a:bodyPr>
            <a:normAutofit/>
          </a:bodyPr>
          <a:lstStyle/>
          <a:p>
            <a:pPr>
              <a:lnSpc>
                <a:spcPct val="90000"/>
              </a:lnSpc>
              <a:buFont typeface="+mj-lt"/>
              <a:buAutoNum type="arabicPeriod"/>
            </a:pPr>
            <a:r>
              <a:rPr lang="en-US" sz="1100" b="1" i="0" dirty="0">
                <a:solidFill>
                  <a:schemeClr val="tx2"/>
                </a:solidFill>
                <a:effectLst/>
                <a:highlight>
                  <a:srgbClr val="FFFFFF"/>
                </a:highlight>
                <a:latin typeface="Söhne"/>
              </a:rPr>
              <a:t>Data Poisoning Attacks:</a:t>
            </a:r>
            <a:endParaRPr lang="en-US" sz="1100" b="0" i="0" dirty="0">
              <a:solidFill>
                <a:schemeClr val="tx2"/>
              </a:solidFill>
              <a:effectLst/>
              <a:highlight>
                <a:srgbClr val="FFFFFF"/>
              </a:highlight>
              <a:latin typeface="Söhne"/>
            </a:endParaRPr>
          </a:p>
          <a:p>
            <a:pPr marL="742950" lvl="1" indent="-285750">
              <a:lnSpc>
                <a:spcPct val="90000"/>
              </a:lnSpc>
              <a:buFont typeface="+mj-lt"/>
              <a:buAutoNum type="arabicPeriod"/>
            </a:pPr>
            <a:r>
              <a:rPr lang="en-US" sz="1100" b="0" i="0" dirty="0">
                <a:solidFill>
                  <a:schemeClr val="tx2"/>
                </a:solidFill>
                <a:effectLst/>
                <a:highlight>
                  <a:srgbClr val="FFFFFF"/>
                </a:highlight>
                <a:latin typeface="Söhne"/>
              </a:rPr>
              <a:t>Attackers influenced the training process of an LLM or </a:t>
            </a:r>
            <a:r>
              <a:rPr lang="en-US" sz="1100" b="0" i="0" dirty="0" err="1">
                <a:solidFill>
                  <a:schemeClr val="tx2"/>
                </a:solidFill>
                <a:effectLst/>
                <a:highlight>
                  <a:srgbClr val="FFFFFF"/>
                </a:highlight>
                <a:latin typeface="Söhne"/>
              </a:rPr>
              <a:t>GenAI</a:t>
            </a:r>
            <a:r>
              <a:rPr lang="en-US" sz="1100" b="0" i="0" dirty="0">
                <a:solidFill>
                  <a:schemeClr val="tx2"/>
                </a:solidFill>
                <a:effectLst/>
                <a:highlight>
                  <a:srgbClr val="FFFFFF"/>
                </a:highlight>
                <a:latin typeface="Söhne"/>
              </a:rPr>
              <a:t> system by introducing poisoned data into the training dataset. This led the model to learn and replicate unwanted biases or to respond to specific inputs in a certain way.</a:t>
            </a:r>
          </a:p>
          <a:p>
            <a:pPr>
              <a:lnSpc>
                <a:spcPct val="90000"/>
              </a:lnSpc>
              <a:buFont typeface="+mj-lt"/>
              <a:buAutoNum type="arabicPeriod"/>
            </a:pPr>
            <a:r>
              <a:rPr lang="en-US" sz="1100" b="1" i="0" dirty="0">
                <a:solidFill>
                  <a:schemeClr val="tx2"/>
                </a:solidFill>
                <a:effectLst/>
                <a:highlight>
                  <a:srgbClr val="FFFFFF"/>
                </a:highlight>
                <a:latin typeface="Söhne"/>
              </a:rPr>
              <a:t>Model Inversion Attacks:</a:t>
            </a:r>
            <a:endParaRPr lang="en-US" sz="1100" b="0" i="0" dirty="0">
              <a:solidFill>
                <a:schemeClr val="tx2"/>
              </a:solidFill>
              <a:effectLst/>
              <a:highlight>
                <a:srgbClr val="FFFFFF"/>
              </a:highlight>
              <a:latin typeface="Söhne"/>
            </a:endParaRPr>
          </a:p>
          <a:p>
            <a:pPr marL="742950" lvl="1" indent="-285750">
              <a:lnSpc>
                <a:spcPct val="90000"/>
              </a:lnSpc>
              <a:buFont typeface="+mj-lt"/>
              <a:buAutoNum type="arabicPeriod"/>
            </a:pPr>
            <a:r>
              <a:rPr lang="en-US" sz="1100" b="0" i="0" dirty="0">
                <a:solidFill>
                  <a:schemeClr val="tx2"/>
                </a:solidFill>
                <a:effectLst/>
                <a:highlight>
                  <a:srgbClr val="FFFFFF"/>
                </a:highlight>
                <a:latin typeface="Söhne"/>
              </a:rPr>
              <a:t>By carefully crafting inputs and analyzing the outputs of LLMs, attackers attempted to reverse-engineer aspects of the training data, potentially exposing sensitive information.</a:t>
            </a:r>
          </a:p>
          <a:p>
            <a:pPr>
              <a:lnSpc>
                <a:spcPct val="90000"/>
              </a:lnSpc>
              <a:buFont typeface="+mj-lt"/>
              <a:buAutoNum type="arabicPeriod"/>
            </a:pPr>
            <a:r>
              <a:rPr lang="en-US" sz="1100" b="1" i="0" dirty="0">
                <a:solidFill>
                  <a:schemeClr val="tx2"/>
                </a:solidFill>
                <a:effectLst/>
                <a:highlight>
                  <a:srgbClr val="FFFFFF"/>
                </a:highlight>
                <a:latin typeface="Söhne"/>
              </a:rPr>
              <a:t>Adversarial Attacks:</a:t>
            </a:r>
            <a:endParaRPr lang="en-US" sz="1100" b="0" i="0" dirty="0">
              <a:solidFill>
                <a:schemeClr val="tx2"/>
              </a:solidFill>
              <a:effectLst/>
              <a:highlight>
                <a:srgbClr val="FFFFFF"/>
              </a:highlight>
              <a:latin typeface="Söhne"/>
            </a:endParaRPr>
          </a:p>
          <a:p>
            <a:pPr marL="742950" lvl="1" indent="-285750">
              <a:lnSpc>
                <a:spcPct val="90000"/>
              </a:lnSpc>
              <a:buFont typeface="+mj-lt"/>
              <a:buAutoNum type="arabicPeriod"/>
            </a:pPr>
            <a:r>
              <a:rPr lang="en-US" sz="1100" b="0" i="0" dirty="0">
                <a:solidFill>
                  <a:schemeClr val="tx2"/>
                </a:solidFill>
                <a:effectLst/>
                <a:highlight>
                  <a:srgbClr val="FFFFFF"/>
                </a:highlight>
                <a:latin typeface="Söhne"/>
              </a:rPr>
              <a:t>Similar to adversarial attacks on image recognition systems, attackers devised inputs that are specially designed to trick the LLM into generating incorrect or harmful outputs.</a:t>
            </a:r>
          </a:p>
          <a:p>
            <a:pPr>
              <a:lnSpc>
                <a:spcPct val="90000"/>
              </a:lnSpc>
              <a:buFont typeface="+mj-lt"/>
              <a:buAutoNum type="arabicPeriod"/>
            </a:pPr>
            <a:r>
              <a:rPr lang="en-US" sz="1100" b="1" i="0" dirty="0">
                <a:solidFill>
                  <a:schemeClr val="tx2"/>
                </a:solidFill>
                <a:effectLst/>
                <a:highlight>
                  <a:srgbClr val="FFFFFF"/>
                </a:highlight>
                <a:latin typeface="Söhne"/>
              </a:rPr>
              <a:t>Misuse of Generated Content:</a:t>
            </a:r>
            <a:endParaRPr lang="en-US" sz="1100" b="0" i="0" dirty="0">
              <a:solidFill>
                <a:schemeClr val="tx2"/>
              </a:solidFill>
              <a:effectLst/>
              <a:highlight>
                <a:srgbClr val="FFFFFF"/>
              </a:highlight>
              <a:latin typeface="Söhne"/>
            </a:endParaRPr>
          </a:p>
          <a:p>
            <a:pPr marL="742950" lvl="1" indent="-285750">
              <a:lnSpc>
                <a:spcPct val="90000"/>
              </a:lnSpc>
              <a:buFont typeface="+mj-lt"/>
              <a:buAutoNum type="arabicPeriod"/>
            </a:pPr>
            <a:r>
              <a:rPr lang="en-US" sz="1100" b="0" i="0" dirty="0">
                <a:solidFill>
                  <a:schemeClr val="tx2"/>
                </a:solidFill>
                <a:effectLst/>
                <a:highlight>
                  <a:srgbClr val="FFFFFF"/>
                </a:highlight>
                <a:latin typeface="Söhne"/>
              </a:rPr>
              <a:t>This isn't an attack on the model itself, but rather a misuse of the technology. LLMs and </a:t>
            </a:r>
            <a:r>
              <a:rPr lang="en-US" sz="1100" b="0" i="0" dirty="0" err="1">
                <a:solidFill>
                  <a:schemeClr val="tx2"/>
                </a:solidFill>
                <a:effectLst/>
                <a:highlight>
                  <a:srgbClr val="FFFFFF"/>
                </a:highlight>
                <a:latin typeface="Söhne"/>
              </a:rPr>
              <a:t>GenAI</a:t>
            </a:r>
            <a:r>
              <a:rPr lang="en-US" sz="1100" b="0" i="0" dirty="0">
                <a:solidFill>
                  <a:schemeClr val="tx2"/>
                </a:solidFill>
                <a:effectLst/>
                <a:highlight>
                  <a:srgbClr val="FFFFFF"/>
                </a:highlight>
                <a:latin typeface="Söhne"/>
              </a:rPr>
              <a:t> </a:t>
            </a:r>
            <a:r>
              <a:rPr lang="en-US" sz="1100" dirty="0">
                <a:solidFill>
                  <a:schemeClr val="tx2"/>
                </a:solidFill>
                <a:highlight>
                  <a:srgbClr val="FFFFFF"/>
                </a:highlight>
                <a:latin typeface="Söhne"/>
              </a:rPr>
              <a:t>were </a:t>
            </a:r>
            <a:r>
              <a:rPr lang="en-US" sz="1100" b="0" i="0" dirty="0">
                <a:solidFill>
                  <a:schemeClr val="tx2"/>
                </a:solidFill>
                <a:effectLst/>
                <a:highlight>
                  <a:srgbClr val="FFFFFF"/>
                </a:highlight>
                <a:latin typeface="Söhne"/>
              </a:rPr>
              <a:t>used to create convincing phishing emails, fake news, or propaganda.</a:t>
            </a:r>
          </a:p>
          <a:p>
            <a:pPr>
              <a:lnSpc>
                <a:spcPct val="90000"/>
              </a:lnSpc>
              <a:buFont typeface="+mj-lt"/>
              <a:buAutoNum type="arabicPeriod"/>
            </a:pPr>
            <a:r>
              <a:rPr lang="en-US" sz="1100" b="1" i="0" dirty="0">
                <a:solidFill>
                  <a:schemeClr val="tx2"/>
                </a:solidFill>
                <a:effectLst/>
                <a:highlight>
                  <a:srgbClr val="FFFFFF"/>
                </a:highlight>
                <a:latin typeface="Söhne"/>
              </a:rPr>
              <a:t>Output Manipulation via Prompt Injection:</a:t>
            </a:r>
            <a:endParaRPr lang="en-US" sz="1100" b="0" i="0" dirty="0">
              <a:solidFill>
                <a:schemeClr val="tx2"/>
              </a:solidFill>
              <a:effectLst/>
              <a:highlight>
                <a:srgbClr val="FFFFFF"/>
              </a:highlight>
              <a:latin typeface="Söhne"/>
            </a:endParaRPr>
          </a:p>
          <a:p>
            <a:pPr marL="742950" lvl="1" indent="-285750">
              <a:lnSpc>
                <a:spcPct val="90000"/>
              </a:lnSpc>
              <a:buFont typeface="+mj-lt"/>
              <a:buAutoNum type="arabicPeriod"/>
            </a:pPr>
            <a:r>
              <a:rPr lang="en-US" sz="1100" b="0" i="0" dirty="0">
                <a:solidFill>
                  <a:schemeClr val="tx2"/>
                </a:solidFill>
                <a:effectLst/>
                <a:highlight>
                  <a:srgbClr val="FFFFFF"/>
                </a:highlight>
                <a:latin typeface="Söhne"/>
              </a:rPr>
              <a:t>Attacker has access to the prompt or input for an LLM, they were able to manipulate the system into generating outputs that included malicious content, phishing links or malware.</a:t>
            </a:r>
          </a:p>
          <a:p>
            <a:pPr>
              <a:lnSpc>
                <a:spcPct val="90000"/>
              </a:lnSpc>
              <a:buFont typeface="+mj-lt"/>
              <a:buAutoNum type="arabicPeriod"/>
            </a:pPr>
            <a:r>
              <a:rPr lang="en-US" sz="1100" b="1" i="0" dirty="0">
                <a:solidFill>
                  <a:schemeClr val="tx2"/>
                </a:solidFill>
                <a:effectLst/>
                <a:highlight>
                  <a:srgbClr val="FFFFFF"/>
                </a:highlight>
                <a:latin typeface="Söhne"/>
              </a:rPr>
              <a:t>Evasion of Content Filters:</a:t>
            </a:r>
            <a:endParaRPr lang="en-US" sz="1100" b="0" i="0" dirty="0">
              <a:solidFill>
                <a:schemeClr val="tx2"/>
              </a:solidFill>
              <a:effectLst/>
              <a:highlight>
                <a:srgbClr val="FFFFFF"/>
              </a:highlight>
              <a:latin typeface="Söhne"/>
            </a:endParaRPr>
          </a:p>
          <a:p>
            <a:pPr marL="742950" lvl="1" indent="-285750">
              <a:lnSpc>
                <a:spcPct val="90000"/>
              </a:lnSpc>
              <a:buFont typeface="+mj-lt"/>
              <a:buAutoNum type="arabicPeriod"/>
            </a:pPr>
            <a:r>
              <a:rPr lang="en-US" sz="1100" b="0" i="0" dirty="0">
                <a:solidFill>
                  <a:schemeClr val="tx2"/>
                </a:solidFill>
                <a:effectLst/>
                <a:highlight>
                  <a:srgbClr val="FFFFFF"/>
                </a:highlight>
                <a:latin typeface="Söhne"/>
              </a:rPr>
              <a:t>Attackers used LLMs to generate content that was designed to evade detection by content filters, enabling the spread of spam, malware harmful content.</a:t>
            </a:r>
          </a:p>
          <a:p>
            <a:pPr>
              <a:lnSpc>
                <a:spcPct val="90000"/>
              </a:lnSpc>
            </a:pPr>
            <a:endParaRPr lang="en-US" sz="1100" dirty="0">
              <a:solidFill>
                <a:schemeClr val="tx2"/>
              </a:solidFill>
            </a:endParaRPr>
          </a:p>
        </p:txBody>
      </p:sp>
      <p:pic>
        <p:nvPicPr>
          <p:cNvPr id="5" name="Picture 4" descr="3D rendering of game pieces tied together with a rope">
            <a:extLst>
              <a:ext uri="{FF2B5EF4-FFF2-40B4-BE49-F238E27FC236}">
                <a16:creationId xmlns:a16="http://schemas.microsoft.com/office/drawing/2014/main" id="{E8252E38-7B35-38B3-81BC-3D0112D40857}"/>
              </a:ext>
            </a:extLst>
          </p:cNvPr>
          <p:cNvPicPr>
            <a:picLocks noChangeAspect="1"/>
          </p:cNvPicPr>
          <p:nvPr/>
        </p:nvPicPr>
        <p:blipFill rotWithShape="1">
          <a:blip r:embed="rId2"/>
          <a:srcRect l="11374" r="37546"/>
          <a:stretch/>
        </p:blipFill>
        <p:spPr>
          <a:xfrm>
            <a:off x="7521283" y="10"/>
            <a:ext cx="4670717" cy="6857990"/>
          </a:xfrm>
          <a:prstGeom prst="rect">
            <a:avLst/>
          </a:prstGeom>
        </p:spPr>
      </p:pic>
    </p:spTree>
    <p:extLst>
      <p:ext uri="{BB962C8B-B14F-4D97-AF65-F5344CB8AC3E}">
        <p14:creationId xmlns:p14="http://schemas.microsoft.com/office/powerpoint/2010/main" val="1769337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288B1-D70D-878B-D77F-E9970FE8486C}"/>
              </a:ext>
            </a:extLst>
          </p:cNvPr>
          <p:cNvSpPr>
            <a:spLocks noGrp="1"/>
          </p:cNvSpPr>
          <p:nvPr>
            <p:ph type="title"/>
          </p:nvPr>
        </p:nvSpPr>
        <p:spPr>
          <a:xfrm>
            <a:off x="581359" y="107796"/>
            <a:ext cx="11029616" cy="1188720"/>
          </a:xfrm>
        </p:spPr>
        <p:txBody>
          <a:bodyPr>
            <a:normAutofit/>
          </a:bodyPr>
          <a:lstStyle/>
          <a:p>
            <a:r>
              <a:rPr lang="en-US" b="0" i="0" dirty="0">
                <a:effectLst/>
                <a:highlight>
                  <a:srgbClr val="FFFFFF"/>
                </a:highlight>
                <a:latin typeface="Söhne"/>
              </a:rPr>
              <a:t>preventative measures</a:t>
            </a:r>
            <a:endParaRPr lang="en-US" dirty="0"/>
          </a:p>
        </p:txBody>
      </p:sp>
      <p:graphicFrame>
        <p:nvGraphicFramePr>
          <p:cNvPr id="5" name="Content Placeholder 2">
            <a:extLst>
              <a:ext uri="{FF2B5EF4-FFF2-40B4-BE49-F238E27FC236}">
                <a16:creationId xmlns:a16="http://schemas.microsoft.com/office/drawing/2014/main" id="{02B71F6A-EFB7-5F68-B0EB-89983B155540}"/>
              </a:ext>
            </a:extLst>
          </p:cNvPr>
          <p:cNvGraphicFramePr>
            <a:graphicFrameLocks noGrp="1"/>
          </p:cNvGraphicFramePr>
          <p:nvPr>
            <p:ph idx="1"/>
            <p:extLst>
              <p:ext uri="{D42A27DB-BD31-4B8C-83A1-F6EECF244321}">
                <p14:modId xmlns:p14="http://schemas.microsoft.com/office/powerpoint/2010/main" val="1487881257"/>
              </p:ext>
            </p:extLst>
          </p:nvPr>
        </p:nvGraphicFramePr>
        <p:xfrm>
          <a:off x="581359" y="1881353"/>
          <a:ext cx="11029616" cy="4274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3754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omputer script on a screen">
            <a:extLst>
              <a:ext uri="{FF2B5EF4-FFF2-40B4-BE49-F238E27FC236}">
                <a16:creationId xmlns:a16="http://schemas.microsoft.com/office/drawing/2014/main" id="{25B127EB-22AE-9E60-58F5-D55ED1D12DE0}"/>
              </a:ext>
            </a:extLst>
          </p:cNvPr>
          <p:cNvPicPr>
            <a:picLocks noChangeAspect="1"/>
          </p:cNvPicPr>
          <p:nvPr/>
        </p:nvPicPr>
        <p:blipFill rotWithShape="1">
          <a:blip r:embed="rId2"/>
          <a:srcRect t="5981" b="9750"/>
          <a:stretch/>
        </p:blipFill>
        <p:spPr>
          <a:xfrm>
            <a:off x="20" y="10"/>
            <a:ext cx="12191980" cy="6857988"/>
          </a:xfrm>
          <a:prstGeom prst="rect">
            <a:avLst/>
          </a:prstGeom>
        </p:spPr>
      </p:pic>
      <p:sp>
        <p:nvSpPr>
          <p:cNvPr id="9" name="Rectangle 8">
            <a:extLst>
              <a:ext uri="{FF2B5EF4-FFF2-40B4-BE49-F238E27FC236}">
                <a16:creationId xmlns:a16="http://schemas.microsoft.com/office/drawing/2014/main" id="{9831CBB7-4817-4B54-A7F9-0AE2D0C478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7029" y="457200"/>
            <a:ext cx="5010912" cy="9144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Rectangle 10">
            <a:extLst>
              <a:ext uri="{FF2B5EF4-FFF2-40B4-BE49-F238E27FC236}">
                <a16:creationId xmlns:a16="http://schemas.microsoft.com/office/drawing/2014/main" id="{96BC321D-B05F-4857-8880-97F61B9B78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7791" y="601200"/>
            <a:ext cx="5009388" cy="5789365"/>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6F82174-2064-6C9A-B150-DDEA79AA0CB9}"/>
              </a:ext>
            </a:extLst>
          </p:cNvPr>
          <p:cNvSpPr>
            <a:spLocks noGrp="1"/>
          </p:cNvSpPr>
          <p:nvPr>
            <p:ph type="title"/>
          </p:nvPr>
        </p:nvSpPr>
        <p:spPr>
          <a:xfrm>
            <a:off x="6966184" y="938022"/>
            <a:ext cx="4389261" cy="1188720"/>
          </a:xfrm>
        </p:spPr>
        <p:txBody>
          <a:bodyPr>
            <a:normAutofit/>
          </a:bodyPr>
          <a:lstStyle/>
          <a:p>
            <a:pPr>
              <a:lnSpc>
                <a:spcPct val="90000"/>
              </a:lnSpc>
            </a:pPr>
            <a:r>
              <a:rPr lang="en-US" sz="2600" b="0" i="0">
                <a:effectLst/>
                <a:highlight>
                  <a:srgbClr val="FFFFFF"/>
                </a:highlight>
                <a:latin typeface="Söhne"/>
              </a:rPr>
              <a:t>Basic questions that a security team might ask their customers</a:t>
            </a:r>
            <a:endParaRPr lang="en-US" sz="2600"/>
          </a:p>
        </p:txBody>
      </p:sp>
      <p:sp>
        <p:nvSpPr>
          <p:cNvPr id="3" name="Content Placeholder 2">
            <a:extLst>
              <a:ext uri="{FF2B5EF4-FFF2-40B4-BE49-F238E27FC236}">
                <a16:creationId xmlns:a16="http://schemas.microsoft.com/office/drawing/2014/main" id="{71321386-4B20-A9AA-B2EE-CACAECDC6C2D}"/>
              </a:ext>
            </a:extLst>
          </p:cNvPr>
          <p:cNvSpPr>
            <a:spLocks noGrp="1"/>
          </p:cNvSpPr>
          <p:nvPr>
            <p:ph idx="1"/>
          </p:nvPr>
        </p:nvSpPr>
        <p:spPr>
          <a:xfrm>
            <a:off x="6966184" y="2340865"/>
            <a:ext cx="4389262" cy="3788474"/>
          </a:xfrm>
        </p:spPr>
        <p:txBody>
          <a:bodyPr>
            <a:normAutofit/>
          </a:bodyPr>
          <a:lstStyle/>
          <a:p>
            <a:pPr>
              <a:buFont typeface="+mj-lt"/>
              <a:buAutoNum type="arabicPeriod"/>
            </a:pPr>
            <a:r>
              <a:rPr lang="en-US" b="0" i="0" dirty="0">
                <a:effectLst/>
                <a:highlight>
                  <a:srgbClr val="FFFFFF"/>
                </a:highlight>
                <a:latin typeface="Söhne"/>
              </a:rPr>
              <a:t>What is your current understanding of Generative AI and LLMs?</a:t>
            </a:r>
          </a:p>
          <a:p>
            <a:pPr>
              <a:buFont typeface="+mj-lt"/>
              <a:buAutoNum type="arabicPeriod"/>
            </a:pPr>
            <a:r>
              <a:rPr lang="en-US" b="0" i="0" dirty="0">
                <a:effectLst/>
                <a:highlight>
                  <a:srgbClr val="FFFFFF"/>
                </a:highlight>
                <a:latin typeface="Söhne"/>
              </a:rPr>
              <a:t>Have you used AI-powered tools for code generation or other purposes before?</a:t>
            </a:r>
          </a:p>
          <a:p>
            <a:pPr>
              <a:buFont typeface="+mj-lt"/>
              <a:buAutoNum type="arabicPeriod"/>
            </a:pPr>
            <a:r>
              <a:rPr lang="en-US" b="0" i="0" dirty="0">
                <a:effectLst/>
                <a:highlight>
                  <a:srgbClr val="FFFFFF"/>
                </a:highlight>
                <a:latin typeface="Söhne"/>
              </a:rPr>
              <a:t>What are your primary objectives for using these AI tools?</a:t>
            </a:r>
          </a:p>
          <a:p>
            <a:pPr>
              <a:buFont typeface="+mj-lt"/>
              <a:buAutoNum type="arabicPeriod"/>
            </a:pPr>
            <a:r>
              <a:rPr lang="en-US" b="0" i="0" dirty="0">
                <a:effectLst/>
                <a:highlight>
                  <a:srgbClr val="FFFFFF"/>
                </a:highlight>
                <a:latin typeface="Söhne"/>
              </a:rPr>
              <a:t>How do you plan to integrate AI-generated code into your development processes?</a:t>
            </a:r>
          </a:p>
          <a:p>
            <a:endParaRPr lang="en-US" dirty="0"/>
          </a:p>
        </p:txBody>
      </p:sp>
    </p:spTree>
    <p:extLst>
      <p:ext uri="{BB962C8B-B14F-4D97-AF65-F5344CB8AC3E}">
        <p14:creationId xmlns:p14="http://schemas.microsoft.com/office/powerpoint/2010/main" val="3477115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0CB03-C77A-C631-2A9A-1BC0066DCF8A}"/>
              </a:ext>
            </a:extLst>
          </p:cNvPr>
          <p:cNvSpPr>
            <a:spLocks noGrp="1"/>
          </p:cNvSpPr>
          <p:nvPr>
            <p:ph type="title"/>
          </p:nvPr>
        </p:nvSpPr>
        <p:spPr/>
        <p:txBody>
          <a:bodyPr/>
          <a:lstStyle/>
          <a:p>
            <a:r>
              <a:rPr lang="en-US" dirty="0"/>
              <a:t>1 - Code generation</a:t>
            </a:r>
          </a:p>
        </p:txBody>
      </p:sp>
      <p:sp>
        <p:nvSpPr>
          <p:cNvPr id="3" name="Content Placeholder 2">
            <a:extLst>
              <a:ext uri="{FF2B5EF4-FFF2-40B4-BE49-F238E27FC236}">
                <a16:creationId xmlns:a16="http://schemas.microsoft.com/office/drawing/2014/main" id="{E0A6CD1D-1728-66FD-3FBB-5A851FCB2C44}"/>
              </a:ext>
            </a:extLst>
          </p:cNvPr>
          <p:cNvSpPr>
            <a:spLocks noGrp="1"/>
          </p:cNvSpPr>
          <p:nvPr>
            <p:ph idx="1"/>
          </p:nvPr>
        </p:nvSpPr>
        <p:spPr/>
        <p:txBody>
          <a:bodyPr/>
          <a:lstStyle/>
          <a:p>
            <a:pPr>
              <a:buFont typeface="+mj-lt"/>
              <a:buAutoNum type="arabicPeriod"/>
            </a:pPr>
            <a:r>
              <a:rPr lang="en-US" b="0" i="0" dirty="0">
                <a:solidFill>
                  <a:srgbClr val="0D0D0D"/>
                </a:solidFill>
                <a:effectLst/>
                <a:highlight>
                  <a:srgbClr val="FFFFFF"/>
                </a:highlight>
                <a:latin typeface="Söhne"/>
              </a:rPr>
              <a:t>What measures do you have in place to review and validate the code generated by AI?</a:t>
            </a:r>
          </a:p>
          <a:p>
            <a:pPr algn="l">
              <a:buFont typeface="+mj-lt"/>
              <a:buAutoNum type="arabicPeriod"/>
            </a:pPr>
            <a:r>
              <a:rPr lang="en-US" b="0" i="0" dirty="0">
                <a:solidFill>
                  <a:srgbClr val="0D0D0D"/>
                </a:solidFill>
                <a:effectLst/>
                <a:highlight>
                  <a:srgbClr val="FFFFFF"/>
                </a:highlight>
                <a:latin typeface="Söhne"/>
              </a:rPr>
              <a:t>Are you aware of the potential risks of using AI-generated code, such as security vulnerabilities or biases?</a:t>
            </a:r>
          </a:p>
          <a:p>
            <a:pPr algn="l">
              <a:buFont typeface="+mj-lt"/>
              <a:buAutoNum type="arabicPeriod"/>
            </a:pPr>
            <a:r>
              <a:rPr lang="en-US" b="0" i="0" dirty="0">
                <a:solidFill>
                  <a:srgbClr val="0D0D0D"/>
                </a:solidFill>
                <a:effectLst/>
                <a:highlight>
                  <a:srgbClr val="FFFFFF"/>
                </a:highlight>
                <a:latin typeface="Söhne"/>
              </a:rPr>
              <a:t>What is your process for updating and maintaining code that includes AI-generated components?</a:t>
            </a:r>
          </a:p>
          <a:p>
            <a:pPr algn="l">
              <a:buFont typeface="+mj-lt"/>
              <a:buAutoNum type="arabicPeriod"/>
            </a:pPr>
            <a:r>
              <a:rPr lang="en-US" b="0" i="0" dirty="0">
                <a:solidFill>
                  <a:srgbClr val="0D0D0D"/>
                </a:solidFill>
                <a:effectLst/>
                <a:highlight>
                  <a:srgbClr val="FFFFFF"/>
                </a:highlight>
                <a:latin typeface="Söhne"/>
              </a:rPr>
              <a:t>How do you ensure that the data used to train or prompt the AI is free from sensitive information?</a:t>
            </a:r>
          </a:p>
          <a:p>
            <a:pPr algn="l">
              <a:buFont typeface="+mj-lt"/>
              <a:buAutoNum type="arabicPeriod"/>
            </a:pPr>
            <a:r>
              <a:rPr lang="en-US" b="0" i="0" dirty="0">
                <a:solidFill>
                  <a:srgbClr val="0D0D0D"/>
                </a:solidFill>
                <a:effectLst/>
                <a:highlight>
                  <a:srgbClr val="FFFFFF"/>
                </a:highlight>
                <a:latin typeface="Söhne"/>
              </a:rPr>
              <a:t>Do you have a designated individual responsible for AI cybersecurity concerns?</a:t>
            </a:r>
          </a:p>
          <a:p>
            <a:endParaRPr lang="en-US" dirty="0"/>
          </a:p>
        </p:txBody>
      </p:sp>
    </p:spTree>
    <p:extLst>
      <p:ext uri="{BB962C8B-B14F-4D97-AF65-F5344CB8AC3E}">
        <p14:creationId xmlns:p14="http://schemas.microsoft.com/office/powerpoint/2010/main" val="2702631161"/>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e8bf7f5-ccc3-43e7-afe6-c24eacb07dad" xsi:nil="true"/>
    <_activity xmlns="7e8bf7f5-ccc3-43e7-afe6-c24eacb07da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83C834A5BE544438B94F17EFA39E79C" ma:contentTypeVersion="18" ma:contentTypeDescription="Create a new document." ma:contentTypeScope="" ma:versionID="0da7674d44a4d050f5c1bfa2f8fe0875">
  <xsd:schema xmlns:xsd="http://www.w3.org/2001/XMLSchema" xmlns:xs="http://www.w3.org/2001/XMLSchema" xmlns:p="http://schemas.microsoft.com/office/2006/metadata/properties" xmlns:ns3="7e8bf7f5-ccc3-43e7-afe6-c24eacb07dad" xmlns:ns4="30c18a8c-702b-47cf-af90-655d6cb04ea3" targetNamespace="http://schemas.microsoft.com/office/2006/metadata/properties" ma:root="true" ma:fieldsID="8252d59947c24b1829e0a47d792c188b" ns3:_="" ns4:_="">
    <xsd:import namespace="7e8bf7f5-ccc3-43e7-afe6-c24eacb07dad"/>
    <xsd:import namespace="30c18a8c-702b-47cf-af90-655d6cb04ea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8bf7f5-ccc3-43e7-afe6-c24eacb07d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0c18a8c-702b-47cf-af90-655d6cb04ea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7BD4C1-B6B1-4715-ABF9-E660A51A4EA0}">
  <ds:schemaRefs>
    <ds:schemaRef ds:uri="http://schemas.microsoft.com/sharepoint/v3/contenttype/forms"/>
  </ds:schemaRefs>
</ds:datastoreItem>
</file>

<file path=customXml/itemProps2.xml><?xml version="1.0" encoding="utf-8"?>
<ds:datastoreItem xmlns:ds="http://schemas.openxmlformats.org/officeDocument/2006/customXml" ds:itemID="{8D289AE2-D2AE-49D1-AFAC-3A79F6794255}">
  <ds:schemaRefs>
    <ds:schemaRef ds:uri="http://purl.org/dc/elements/1.1/"/>
    <ds:schemaRef ds:uri="http://schemas.microsoft.com/office/infopath/2007/PartnerControls"/>
    <ds:schemaRef ds:uri="http://schemas.microsoft.com/office/2006/documentManagement/types"/>
    <ds:schemaRef ds:uri="http://www.w3.org/XML/1998/namespace"/>
    <ds:schemaRef ds:uri="http://purl.org/dc/terms/"/>
    <ds:schemaRef ds:uri="http://purl.org/dc/dcmitype/"/>
    <ds:schemaRef ds:uri="http://schemas.openxmlformats.org/package/2006/metadata/core-properties"/>
    <ds:schemaRef ds:uri="30c18a8c-702b-47cf-af90-655d6cb04ea3"/>
    <ds:schemaRef ds:uri="7e8bf7f5-ccc3-43e7-afe6-c24eacb07dad"/>
    <ds:schemaRef ds:uri="http://schemas.microsoft.com/office/2006/metadata/properties"/>
  </ds:schemaRefs>
</ds:datastoreItem>
</file>

<file path=customXml/itemProps3.xml><?xml version="1.0" encoding="utf-8"?>
<ds:datastoreItem xmlns:ds="http://schemas.openxmlformats.org/officeDocument/2006/customXml" ds:itemID="{20889D55-95ED-40F5-993F-98A13A8B98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8bf7f5-ccc3-43e7-afe6-c24eacb07dad"/>
    <ds:schemaRef ds:uri="30c18a8c-702b-47cf-af90-655d6cb04e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{763505A4-BB3B-41B4-BE04-8C90BD122240}tf33552983_win32</Template>
  <TotalTime>7702</TotalTime>
  <Words>8828</Words>
  <Application>Microsoft Office PowerPoint</Application>
  <PresentationFormat>Widescreen</PresentationFormat>
  <Paragraphs>513</Paragraphs>
  <Slides>38</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38</vt:i4>
      </vt:variant>
    </vt:vector>
  </HeadingPairs>
  <TitlesOfParts>
    <vt:vector size="49" baseType="lpstr">
      <vt:lpstr>Aptos</vt:lpstr>
      <vt:lpstr>Arial</vt:lpstr>
      <vt:lpstr>Calibri</vt:lpstr>
      <vt:lpstr>Franklin Gothic </vt:lpstr>
      <vt:lpstr>Franklin Gothic Book</vt:lpstr>
      <vt:lpstr>Franklin Gothic Demi</vt:lpstr>
      <vt:lpstr>Segoe UI</vt:lpstr>
      <vt:lpstr>Söhne</vt:lpstr>
      <vt:lpstr>Times New Roman</vt:lpstr>
      <vt:lpstr>Wingdings 2</vt:lpstr>
      <vt:lpstr>DividendVTI</vt:lpstr>
      <vt:lpstr>Tonex AI security assessment framework for Mitigating Risks in LLM and GenAI         </vt:lpstr>
      <vt:lpstr>Stakeholders</vt:lpstr>
      <vt:lpstr>assessment questions for security team members to ask their customers</vt:lpstr>
      <vt:lpstr>scenarios based on the vulnerabilities outlined in OWASP LLM Top 10 and how attackers might exploit them</vt:lpstr>
      <vt:lpstr>traditional OWASP Top 10 risks might translate to concerns with GenAI/LLM </vt:lpstr>
      <vt:lpstr>Known attack vectors and risks</vt:lpstr>
      <vt:lpstr>preventative measures</vt:lpstr>
      <vt:lpstr>Basic questions that a security team might ask their customers</vt:lpstr>
      <vt:lpstr>1 - Code generation</vt:lpstr>
      <vt:lpstr>2: incident response plan</vt:lpstr>
      <vt:lpstr>Task 1: analyze and assess stakeholders  </vt:lpstr>
      <vt:lpstr>Task 2: OWASP LLM Top 10 Assessment Questions</vt:lpstr>
      <vt:lpstr>Task 3: MITRE ATLAS Inspired Assessment Questions (Generic)</vt:lpstr>
      <vt:lpstr>How do you assess and defend against reconnaissance tactics targeting AI systems? </vt:lpstr>
      <vt:lpstr>Task 3: MITRE ATLAS Inspired Assessment Questions – Part 1</vt:lpstr>
      <vt:lpstr>Task 3: MITRE ATLAS Tactics - Part 2 </vt:lpstr>
      <vt:lpstr>Task 4: Resources Assessment Questions</vt:lpstr>
      <vt:lpstr>Task 5: AI Business Assessment Questions</vt:lpstr>
      <vt:lpstr>Task 6: AI Developer Assessment Questions</vt:lpstr>
      <vt:lpstr>Task 7: questions related to how a business utilizes AI tools such as GenAI for code generation, requirements matching, and other functions Part 1 </vt:lpstr>
      <vt:lpstr>questions related to how a business utilizes AI tools such as GenAI for code generation, requirements matching, and other functions Part 2 </vt:lpstr>
      <vt:lpstr>questions related to how a business utilizes AI tools such as GenAI for code generation, requirements matching, and other functions Part 3</vt:lpstr>
      <vt:lpstr>Task 8: questions based on OWASP Top 10 for LLM and MITRE ATLAS Tactics</vt:lpstr>
      <vt:lpstr>Task 9: questions related to how security will be managed and what mitigation strategies are needed using OWASP Top 10 for LLM (Large Language Models) – Part 1</vt:lpstr>
      <vt:lpstr>questions related to how security will be managed and what mitigation strategies are needed using OWASP Top 10 for LLM (Large Language Models) – Part 2</vt:lpstr>
      <vt:lpstr>Task 10 - questions focusing on data poisoning, attacks on models, and the integration of 3rd party AI, GenAI, and LLM tools into the business</vt:lpstr>
      <vt:lpstr>Task 11: questions crafted by the security team that the AI team, which may not be well-versed in security, would answer regarding data poisoning, attacks on models, and integration of 3rd party AI tools</vt:lpstr>
      <vt:lpstr>Task 12: questions crafted by the security team for the AI team, focusing on data poisoning, attacks on models, and the integration of 3rd party AI tools – Part 1</vt:lpstr>
      <vt:lpstr>questions crafted by the security team for the AI team, focusing on data poisoning, attacks on models, and the integration of 3rd party AI tools – Part 2</vt:lpstr>
      <vt:lpstr>Task 13: questions that focus on understanding business processes, agreements, and related aspects in the context of AI tools, including data poisoning, attacks on models, and integration with 3rd party AI tools – Part1</vt:lpstr>
      <vt:lpstr>questions that focus on understanding business processes, agreements, and related aspects in the context of AI tools, including data poisoning, attacks on models, and integration with 3rd party AI tools – Part 2</vt:lpstr>
      <vt:lpstr>questions that focus on understanding business processes, agreements, and related aspects in the context of AI tools, including data poisoning, attacks on models, and integration with 3rd party AI tools – Part 3</vt:lpstr>
      <vt:lpstr>Task 14: questions related to functionality, performance, and security measures</vt:lpstr>
      <vt:lpstr>Task 15: Performance: What is the tool's capacity for handling concurrent requests and workload spikes? </vt:lpstr>
      <vt:lpstr>Task 16: What security measures are implemented to protect sensitive data processed by the tool? </vt:lpstr>
      <vt:lpstr>Task 17: Does the tool support integration with security information and event management (SIEM) systems for centralized monitoring?</vt:lpstr>
      <vt:lpstr>Task 18: Performance assessment </vt:lpstr>
      <vt:lpstr>Question and Answer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5G</dc:title>
  <dc:creator>Charles Alexi</dc:creator>
  <cp:lastModifiedBy>Charles Alexi</cp:lastModifiedBy>
  <cp:revision>312</cp:revision>
  <cp:lastPrinted>2022-01-27T14:46:18Z</cp:lastPrinted>
  <dcterms:created xsi:type="dcterms:W3CDTF">2021-04-17T03:19:44Z</dcterms:created>
  <dcterms:modified xsi:type="dcterms:W3CDTF">2024-07-26T05:39:42Z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0x010100583C834A5BE544438B94F17EFA39E79C</vt:lpwstr>
  </property>
</Properties>
</file>